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675" r:id="rId2"/>
    <p:sldMasterId id="2147483648" r:id="rId3"/>
  </p:sldMasterIdLst>
  <p:notesMasterIdLst>
    <p:notesMasterId r:id="rId13"/>
  </p:notesMasterIdLst>
  <p:handoutMasterIdLst>
    <p:handoutMasterId r:id="rId14"/>
  </p:handoutMasterIdLst>
  <p:sldIdLst>
    <p:sldId id="256" r:id="rId4"/>
    <p:sldId id="257" r:id="rId5"/>
    <p:sldId id="263" r:id="rId6"/>
    <p:sldId id="264" r:id="rId7"/>
    <p:sldId id="261" r:id="rId8"/>
    <p:sldId id="258" r:id="rId9"/>
    <p:sldId id="268" r:id="rId10"/>
    <p:sldId id="260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CA01"/>
    <a:srgbClr val="222A35"/>
    <a:srgbClr val="00B19D"/>
    <a:srgbClr val="F5715D"/>
    <a:srgbClr val="70AD47"/>
    <a:srgbClr val="BD63B0"/>
    <a:srgbClr val="676D74"/>
    <a:srgbClr val="69B7D5"/>
    <a:srgbClr val="FFC931"/>
    <a:srgbClr val="F589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9" autoAdjust="0"/>
    <p:restoredTop sz="95033" autoAdjust="0"/>
  </p:normalViewPr>
  <p:slideViewPr>
    <p:cSldViewPr snapToGrid="0" showGuides="1">
      <p:cViewPr varScale="1">
        <p:scale>
          <a:sx n="82" d="100"/>
          <a:sy n="82" d="100"/>
        </p:scale>
        <p:origin x="715" y="6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Pizza_sal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Pizza_sal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'Q1'!$I$2</c:f>
              <c:strCache>
                <c:ptCount val="1"/>
                <c:pt idx="0">
                  <c:v>Count of Order_id</c:v>
                </c:pt>
              </c:strCache>
            </c:strRef>
          </c:tx>
          <c:spPr>
            <a:ln w="28575" cap="rnd">
              <a:gradFill>
                <a:gsLst>
                  <a:gs pos="0">
                    <a:srgbClr val="FF33CC"/>
                  </a:gs>
                  <a:gs pos="51000">
                    <a:srgbClr val="FF33CC"/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round/>
            </a:ln>
            <a:effectLst/>
          </c:spPr>
          <c:marker>
            <c:symbol val="none"/>
          </c:marker>
          <c:cat>
            <c:strRef>
              <c:f>'Q1'!$H$3:$H$360</c:f>
              <c:strCache>
                <c:ptCount val="358"/>
                <c:pt idx="0">
                  <c:v>1-Jan</c:v>
                </c:pt>
                <c:pt idx="1">
                  <c:v>2-Jan</c:v>
                </c:pt>
                <c:pt idx="2">
                  <c:v>3-Jan</c:v>
                </c:pt>
                <c:pt idx="3">
                  <c:v>4-Jan</c:v>
                </c:pt>
                <c:pt idx="4">
                  <c:v>5-Jan</c:v>
                </c:pt>
                <c:pt idx="5">
                  <c:v>6-Jan</c:v>
                </c:pt>
                <c:pt idx="6">
                  <c:v>7-Jan</c:v>
                </c:pt>
                <c:pt idx="7">
                  <c:v>8-Jan</c:v>
                </c:pt>
                <c:pt idx="8">
                  <c:v>9-Jan</c:v>
                </c:pt>
                <c:pt idx="9">
                  <c:v>10-Jan</c:v>
                </c:pt>
                <c:pt idx="10">
                  <c:v>11-Jan</c:v>
                </c:pt>
                <c:pt idx="11">
                  <c:v>12-Jan</c:v>
                </c:pt>
                <c:pt idx="12">
                  <c:v>13-Jan</c:v>
                </c:pt>
                <c:pt idx="13">
                  <c:v>14-Jan</c:v>
                </c:pt>
                <c:pt idx="14">
                  <c:v>15-Jan</c:v>
                </c:pt>
                <c:pt idx="15">
                  <c:v>16-Jan</c:v>
                </c:pt>
                <c:pt idx="16">
                  <c:v>17-Jan</c:v>
                </c:pt>
                <c:pt idx="17">
                  <c:v>18-Jan</c:v>
                </c:pt>
                <c:pt idx="18">
                  <c:v>19-Jan</c:v>
                </c:pt>
                <c:pt idx="19">
                  <c:v>20-Jan</c:v>
                </c:pt>
                <c:pt idx="20">
                  <c:v>21-Jan</c:v>
                </c:pt>
                <c:pt idx="21">
                  <c:v>22-Jan</c:v>
                </c:pt>
                <c:pt idx="22">
                  <c:v>23-Jan</c:v>
                </c:pt>
                <c:pt idx="23">
                  <c:v>24-Jan</c:v>
                </c:pt>
                <c:pt idx="24">
                  <c:v>25-Jan</c:v>
                </c:pt>
                <c:pt idx="25">
                  <c:v>26-Jan</c:v>
                </c:pt>
                <c:pt idx="26">
                  <c:v>27-Jan</c:v>
                </c:pt>
                <c:pt idx="27">
                  <c:v>28-Jan</c:v>
                </c:pt>
                <c:pt idx="28">
                  <c:v>29-Jan</c:v>
                </c:pt>
                <c:pt idx="29">
                  <c:v>30-Jan</c:v>
                </c:pt>
                <c:pt idx="30">
                  <c:v>31-Jan</c:v>
                </c:pt>
                <c:pt idx="31">
                  <c:v>1-Feb</c:v>
                </c:pt>
                <c:pt idx="32">
                  <c:v>2-Feb</c:v>
                </c:pt>
                <c:pt idx="33">
                  <c:v>3-Feb</c:v>
                </c:pt>
                <c:pt idx="34">
                  <c:v>4-Feb</c:v>
                </c:pt>
                <c:pt idx="35">
                  <c:v>5-Feb</c:v>
                </c:pt>
                <c:pt idx="36">
                  <c:v>6-Feb</c:v>
                </c:pt>
                <c:pt idx="37">
                  <c:v>7-Feb</c:v>
                </c:pt>
                <c:pt idx="38">
                  <c:v>8-Feb</c:v>
                </c:pt>
                <c:pt idx="39">
                  <c:v>9-Feb</c:v>
                </c:pt>
                <c:pt idx="40">
                  <c:v>10-Feb</c:v>
                </c:pt>
                <c:pt idx="41">
                  <c:v>11-Feb</c:v>
                </c:pt>
                <c:pt idx="42">
                  <c:v>12-Feb</c:v>
                </c:pt>
                <c:pt idx="43">
                  <c:v>13-Feb</c:v>
                </c:pt>
                <c:pt idx="44">
                  <c:v>14-Feb</c:v>
                </c:pt>
                <c:pt idx="45">
                  <c:v>15-Feb</c:v>
                </c:pt>
                <c:pt idx="46">
                  <c:v>16-Feb</c:v>
                </c:pt>
                <c:pt idx="47">
                  <c:v>17-Feb</c:v>
                </c:pt>
                <c:pt idx="48">
                  <c:v>18-Feb</c:v>
                </c:pt>
                <c:pt idx="49">
                  <c:v>19-Feb</c:v>
                </c:pt>
                <c:pt idx="50">
                  <c:v>20-Feb</c:v>
                </c:pt>
                <c:pt idx="51">
                  <c:v>21-Feb</c:v>
                </c:pt>
                <c:pt idx="52">
                  <c:v>22-Feb</c:v>
                </c:pt>
                <c:pt idx="53">
                  <c:v>23-Feb</c:v>
                </c:pt>
                <c:pt idx="54">
                  <c:v>24-Feb</c:v>
                </c:pt>
                <c:pt idx="55">
                  <c:v>25-Feb</c:v>
                </c:pt>
                <c:pt idx="56">
                  <c:v>26-Feb</c:v>
                </c:pt>
                <c:pt idx="57">
                  <c:v>27-Feb</c:v>
                </c:pt>
                <c:pt idx="58">
                  <c:v>28-Feb</c:v>
                </c:pt>
                <c:pt idx="59">
                  <c:v>1-Mar</c:v>
                </c:pt>
                <c:pt idx="60">
                  <c:v>2-Mar</c:v>
                </c:pt>
                <c:pt idx="61">
                  <c:v>3-Mar</c:v>
                </c:pt>
                <c:pt idx="62">
                  <c:v>4-Mar</c:v>
                </c:pt>
                <c:pt idx="63">
                  <c:v>5-Mar</c:v>
                </c:pt>
                <c:pt idx="64">
                  <c:v>6-Mar</c:v>
                </c:pt>
                <c:pt idx="65">
                  <c:v>7-Mar</c:v>
                </c:pt>
                <c:pt idx="66">
                  <c:v>8-Mar</c:v>
                </c:pt>
                <c:pt idx="67">
                  <c:v>9-Mar</c:v>
                </c:pt>
                <c:pt idx="68">
                  <c:v>10-Mar</c:v>
                </c:pt>
                <c:pt idx="69">
                  <c:v>11-Mar</c:v>
                </c:pt>
                <c:pt idx="70">
                  <c:v>12-Mar</c:v>
                </c:pt>
                <c:pt idx="71">
                  <c:v>13-Mar</c:v>
                </c:pt>
                <c:pt idx="72">
                  <c:v>14-Mar</c:v>
                </c:pt>
                <c:pt idx="73">
                  <c:v>15-Mar</c:v>
                </c:pt>
                <c:pt idx="74">
                  <c:v>16-Mar</c:v>
                </c:pt>
                <c:pt idx="75">
                  <c:v>17-Mar</c:v>
                </c:pt>
                <c:pt idx="76">
                  <c:v>18-Mar</c:v>
                </c:pt>
                <c:pt idx="77">
                  <c:v>19-Mar</c:v>
                </c:pt>
                <c:pt idx="78">
                  <c:v>20-Mar</c:v>
                </c:pt>
                <c:pt idx="79">
                  <c:v>21-Mar</c:v>
                </c:pt>
                <c:pt idx="80">
                  <c:v>22-Mar</c:v>
                </c:pt>
                <c:pt idx="81">
                  <c:v>23-Mar</c:v>
                </c:pt>
                <c:pt idx="82">
                  <c:v>24-Mar</c:v>
                </c:pt>
                <c:pt idx="83">
                  <c:v>25-Mar</c:v>
                </c:pt>
                <c:pt idx="84">
                  <c:v>26-Mar</c:v>
                </c:pt>
                <c:pt idx="85">
                  <c:v>27-Mar</c:v>
                </c:pt>
                <c:pt idx="86">
                  <c:v>28-Mar</c:v>
                </c:pt>
                <c:pt idx="87">
                  <c:v>29-Mar</c:v>
                </c:pt>
                <c:pt idx="88">
                  <c:v>30-Mar</c:v>
                </c:pt>
                <c:pt idx="89">
                  <c:v>31-Mar</c:v>
                </c:pt>
                <c:pt idx="90">
                  <c:v>1-Apr</c:v>
                </c:pt>
                <c:pt idx="91">
                  <c:v>2-Apr</c:v>
                </c:pt>
                <c:pt idx="92">
                  <c:v>3-Apr</c:v>
                </c:pt>
                <c:pt idx="93">
                  <c:v>4-Apr</c:v>
                </c:pt>
                <c:pt idx="94">
                  <c:v>5-Apr</c:v>
                </c:pt>
                <c:pt idx="95">
                  <c:v>6-Apr</c:v>
                </c:pt>
                <c:pt idx="96">
                  <c:v>7-Apr</c:v>
                </c:pt>
                <c:pt idx="97">
                  <c:v>8-Apr</c:v>
                </c:pt>
                <c:pt idx="98">
                  <c:v>9-Apr</c:v>
                </c:pt>
                <c:pt idx="99">
                  <c:v>10-Apr</c:v>
                </c:pt>
                <c:pt idx="100">
                  <c:v>11-Apr</c:v>
                </c:pt>
                <c:pt idx="101">
                  <c:v>12-Apr</c:v>
                </c:pt>
                <c:pt idx="102">
                  <c:v>13-Apr</c:v>
                </c:pt>
                <c:pt idx="103">
                  <c:v>14-Apr</c:v>
                </c:pt>
                <c:pt idx="104">
                  <c:v>15-Apr</c:v>
                </c:pt>
                <c:pt idx="105">
                  <c:v>16-Apr</c:v>
                </c:pt>
                <c:pt idx="106">
                  <c:v>17-Apr</c:v>
                </c:pt>
                <c:pt idx="107">
                  <c:v>18-Apr</c:v>
                </c:pt>
                <c:pt idx="108">
                  <c:v>19-Apr</c:v>
                </c:pt>
                <c:pt idx="109">
                  <c:v>20-Apr</c:v>
                </c:pt>
                <c:pt idx="110">
                  <c:v>21-Apr</c:v>
                </c:pt>
                <c:pt idx="111">
                  <c:v>22-Apr</c:v>
                </c:pt>
                <c:pt idx="112">
                  <c:v>23-Apr</c:v>
                </c:pt>
                <c:pt idx="113">
                  <c:v>24-Apr</c:v>
                </c:pt>
                <c:pt idx="114">
                  <c:v>25-Apr</c:v>
                </c:pt>
                <c:pt idx="115">
                  <c:v>26-Apr</c:v>
                </c:pt>
                <c:pt idx="116">
                  <c:v>27-Apr</c:v>
                </c:pt>
                <c:pt idx="117">
                  <c:v>28-Apr</c:v>
                </c:pt>
                <c:pt idx="118">
                  <c:v>29-Apr</c:v>
                </c:pt>
                <c:pt idx="119">
                  <c:v>30-Apr</c:v>
                </c:pt>
                <c:pt idx="120">
                  <c:v>1-May</c:v>
                </c:pt>
                <c:pt idx="121">
                  <c:v>2-May</c:v>
                </c:pt>
                <c:pt idx="122">
                  <c:v>3-May</c:v>
                </c:pt>
                <c:pt idx="123">
                  <c:v>4-May</c:v>
                </c:pt>
                <c:pt idx="124">
                  <c:v>5-May</c:v>
                </c:pt>
                <c:pt idx="125">
                  <c:v>6-May</c:v>
                </c:pt>
                <c:pt idx="126">
                  <c:v>7-May</c:v>
                </c:pt>
                <c:pt idx="127">
                  <c:v>8-May</c:v>
                </c:pt>
                <c:pt idx="128">
                  <c:v>9-May</c:v>
                </c:pt>
                <c:pt idx="129">
                  <c:v>10-May</c:v>
                </c:pt>
                <c:pt idx="130">
                  <c:v>11-May</c:v>
                </c:pt>
                <c:pt idx="131">
                  <c:v>12-May</c:v>
                </c:pt>
                <c:pt idx="132">
                  <c:v>13-May</c:v>
                </c:pt>
                <c:pt idx="133">
                  <c:v>14-May</c:v>
                </c:pt>
                <c:pt idx="134">
                  <c:v>15-May</c:v>
                </c:pt>
                <c:pt idx="135">
                  <c:v>16-May</c:v>
                </c:pt>
                <c:pt idx="136">
                  <c:v>17-May</c:v>
                </c:pt>
                <c:pt idx="137">
                  <c:v>18-May</c:v>
                </c:pt>
                <c:pt idx="138">
                  <c:v>19-May</c:v>
                </c:pt>
                <c:pt idx="139">
                  <c:v>20-May</c:v>
                </c:pt>
                <c:pt idx="140">
                  <c:v>21-May</c:v>
                </c:pt>
                <c:pt idx="141">
                  <c:v>22-May</c:v>
                </c:pt>
                <c:pt idx="142">
                  <c:v>23-May</c:v>
                </c:pt>
                <c:pt idx="143">
                  <c:v>24-May</c:v>
                </c:pt>
                <c:pt idx="144">
                  <c:v>25-May</c:v>
                </c:pt>
                <c:pt idx="145">
                  <c:v>26-May</c:v>
                </c:pt>
                <c:pt idx="146">
                  <c:v>27-May</c:v>
                </c:pt>
                <c:pt idx="147">
                  <c:v>28-May</c:v>
                </c:pt>
                <c:pt idx="148">
                  <c:v>29-May</c:v>
                </c:pt>
                <c:pt idx="149">
                  <c:v>30-May</c:v>
                </c:pt>
                <c:pt idx="150">
                  <c:v>31-May</c:v>
                </c:pt>
                <c:pt idx="151">
                  <c:v>1-Jun</c:v>
                </c:pt>
                <c:pt idx="152">
                  <c:v>2-Jun</c:v>
                </c:pt>
                <c:pt idx="153">
                  <c:v>3-Jun</c:v>
                </c:pt>
                <c:pt idx="154">
                  <c:v>4-Jun</c:v>
                </c:pt>
                <c:pt idx="155">
                  <c:v>5-Jun</c:v>
                </c:pt>
                <c:pt idx="156">
                  <c:v>6-Jun</c:v>
                </c:pt>
                <c:pt idx="157">
                  <c:v>7-Jun</c:v>
                </c:pt>
                <c:pt idx="158">
                  <c:v>8-Jun</c:v>
                </c:pt>
                <c:pt idx="159">
                  <c:v>9-Jun</c:v>
                </c:pt>
                <c:pt idx="160">
                  <c:v>10-Jun</c:v>
                </c:pt>
                <c:pt idx="161">
                  <c:v>11-Jun</c:v>
                </c:pt>
                <c:pt idx="162">
                  <c:v>12-Jun</c:v>
                </c:pt>
                <c:pt idx="163">
                  <c:v>13-Jun</c:v>
                </c:pt>
                <c:pt idx="164">
                  <c:v>14-Jun</c:v>
                </c:pt>
                <c:pt idx="165">
                  <c:v>15-Jun</c:v>
                </c:pt>
                <c:pt idx="166">
                  <c:v>16-Jun</c:v>
                </c:pt>
                <c:pt idx="167">
                  <c:v>17-Jun</c:v>
                </c:pt>
                <c:pt idx="168">
                  <c:v>18-Jun</c:v>
                </c:pt>
                <c:pt idx="169">
                  <c:v>19-Jun</c:v>
                </c:pt>
                <c:pt idx="170">
                  <c:v>20-Jun</c:v>
                </c:pt>
                <c:pt idx="171">
                  <c:v>21-Jun</c:v>
                </c:pt>
                <c:pt idx="172">
                  <c:v>22-Jun</c:v>
                </c:pt>
                <c:pt idx="173">
                  <c:v>23-Jun</c:v>
                </c:pt>
                <c:pt idx="174">
                  <c:v>24-Jun</c:v>
                </c:pt>
                <c:pt idx="175">
                  <c:v>25-Jun</c:v>
                </c:pt>
                <c:pt idx="176">
                  <c:v>26-Jun</c:v>
                </c:pt>
                <c:pt idx="177">
                  <c:v>27-Jun</c:v>
                </c:pt>
                <c:pt idx="178">
                  <c:v>28-Jun</c:v>
                </c:pt>
                <c:pt idx="179">
                  <c:v>29-Jun</c:v>
                </c:pt>
                <c:pt idx="180">
                  <c:v>30-Jun</c:v>
                </c:pt>
                <c:pt idx="181">
                  <c:v>1-Jul</c:v>
                </c:pt>
                <c:pt idx="182">
                  <c:v>2-Jul</c:v>
                </c:pt>
                <c:pt idx="183">
                  <c:v>3-Jul</c:v>
                </c:pt>
                <c:pt idx="184">
                  <c:v>4-Jul</c:v>
                </c:pt>
                <c:pt idx="185">
                  <c:v>5-Jul</c:v>
                </c:pt>
                <c:pt idx="186">
                  <c:v>6-Jul</c:v>
                </c:pt>
                <c:pt idx="187">
                  <c:v>7-Jul</c:v>
                </c:pt>
                <c:pt idx="188">
                  <c:v>8-Jul</c:v>
                </c:pt>
                <c:pt idx="189">
                  <c:v>9-Jul</c:v>
                </c:pt>
                <c:pt idx="190">
                  <c:v>10-Jul</c:v>
                </c:pt>
                <c:pt idx="191">
                  <c:v>11-Jul</c:v>
                </c:pt>
                <c:pt idx="192">
                  <c:v>12-Jul</c:v>
                </c:pt>
                <c:pt idx="193">
                  <c:v>13-Jul</c:v>
                </c:pt>
                <c:pt idx="194">
                  <c:v>14-Jul</c:v>
                </c:pt>
                <c:pt idx="195">
                  <c:v>15-Jul</c:v>
                </c:pt>
                <c:pt idx="196">
                  <c:v>16-Jul</c:v>
                </c:pt>
                <c:pt idx="197">
                  <c:v>17-Jul</c:v>
                </c:pt>
                <c:pt idx="198">
                  <c:v>18-Jul</c:v>
                </c:pt>
                <c:pt idx="199">
                  <c:v>19-Jul</c:v>
                </c:pt>
                <c:pt idx="200">
                  <c:v>20-Jul</c:v>
                </c:pt>
                <c:pt idx="201">
                  <c:v>21-Jul</c:v>
                </c:pt>
                <c:pt idx="202">
                  <c:v>22-Jul</c:v>
                </c:pt>
                <c:pt idx="203">
                  <c:v>23-Jul</c:v>
                </c:pt>
                <c:pt idx="204">
                  <c:v>24-Jul</c:v>
                </c:pt>
                <c:pt idx="205">
                  <c:v>25-Jul</c:v>
                </c:pt>
                <c:pt idx="206">
                  <c:v>26-Jul</c:v>
                </c:pt>
                <c:pt idx="207">
                  <c:v>27-Jul</c:v>
                </c:pt>
                <c:pt idx="208">
                  <c:v>28-Jul</c:v>
                </c:pt>
                <c:pt idx="209">
                  <c:v>29-Jul</c:v>
                </c:pt>
                <c:pt idx="210">
                  <c:v>30-Jul</c:v>
                </c:pt>
                <c:pt idx="211">
                  <c:v>31-Jul</c:v>
                </c:pt>
                <c:pt idx="212">
                  <c:v>1-Aug</c:v>
                </c:pt>
                <c:pt idx="213">
                  <c:v>2-Aug</c:v>
                </c:pt>
                <c:pt idx="214">
                  <c:v>3-Aug</c:v>
                </c:pt>
                <c:pt idx="215">
                  <c:v>4-Aug</c:v>
                </c:pt>
                <c:pt idx="216">
                  <c:v>5-Aug</c:v>
                </c:pt>
                <c:pt idx="217">
                  <c:v>6-Aug</c:v>
                </c:pt>
                <c:pt idx="218">
                  <c:v>7-Aug</c:v>
                </c:pt>
                <c:pt idx="219">
                  <c:v>8-Aug</c:v>
                </c:pt>
                <c:pt idx="220">
                  <c:v>9-Aug</c:v>
                </c:pt>
                <c:pt idx="221">
                  <c:v>10-Aug</c:v>
                </c:pt>
                <c:pt idx="222">
                  <c:v>11-Aug</c:v>
                </c:pt>
                <c:pt idx="223">
                  <c:v>12-Aug</c:v>
                </c:pt>
                <c:pt idx="224">
                  <c:v>13-Aug</c:v>
                </c:pt>
                <c:pt idx="225">
                  <c:v>14-Aug</c:v>
                </c:pt>
                <c:pt idx="226">
                  <c:v>15-Aug</c:v>
                </c:pt>
                <c:pt idx="227">
                  <c:v>16-Aug</c:v>
                </c:pt>
                <c:pt idx="228">
                  <c:v>17-Aug</c:v>
                </c:pt>
                <c:pt idx="229">
                  <c:v>18-Aug</c:v>
                </c:pt>
                <c:pt idx="230">
                  <c:v>19-Aug</c:v>
                </c:pt>
                <c:pt idx="231">
                  <c:v>20-Aug</c:v>
                </c:pt>
                <c:pt idx="232">
                  <c:v>21-Aug</c:v>
                </c:pt>
                <c:pt idx="233">
                  <c:v>22-Aug</c:v>
                </c:pt>
                <c:pt idx="234">
                  <c:v>23-Aug</c:v>
                </c:pt>
                <c:pt idx="235">
                  <c:v>24-Aug</c:v>
                </c:pt>
                <c:pt idx="236">
                  <c:v>25-Aug</c:v>
                </c:pt>
                <c:pt idx="237">
                  <c:v>26-Aug</c:v>
                </c:pt>
                <c:pt idx="238">
                  <c:v>27-Aug</c:v>
                </c:pt>
                <c:pt idx="239">
                  <c:v>28-Aug</c:v>
                </c:pt>
                <c:pt idx="240">
                  <c:v>29-Aug</c:v>
                </c:pt>
                <c:pt idx="241">
                  <c:v>30-Aug</c:v>
                </c:pt>
                <c:pt idx="242">
                  <c:v>31-Aug</c:v>
                </c:pt>
                <c:pt idx="243">
                  <c:v>1-Sep</c:v>
                </c:pt>
                <c:pt idx="244">
                  <c:v>2-Sep</c:v>
                </c:pt>
                <c:pt idx="245">
                  <c:v>3-Sep</c:v>
                </c:pt>
                <c:pt idx="246">
                  <c:v>4-Sep</c:v>
                </c:pt>
                <c:pt idx="247">
                  <c:v>5-Sep</c:v>
                </c:pt>
                <c:pt idx="248">
                  <c:v>6-Sep</c:v>
                </c:pt>
                <c:pt idx="249">
                  <c:v>7-Sep</c:v>
                </c:pt>
                <c:pt idx="250">
                  <c:v>8-Sep</c:v>
                </c:pt>
                <c:pt idx="251">
                  <c:v>9-Sep</c:v>
                </c:pt>
                <c:pt idx="252">
                  <c:v>10-Sep</c:v>
                </c:pt>
                <c:pt idx="253">
                  <c:v>11-Sep</c:v>
                </c:pt>
                <c:pt idx="254">
                  <c:v>12-Sep</c:v>
                </c:pt>
                <c:pt idx="255">
                  <c:v>13-Sep</c:v>
                </c:pt>
                <c:pt idx="256">
                  <c:v>14-Sep</c:v>
                </c:pt>
                <c:pt idx="257">
                  <c:v>15-Sep</c:v>
                </c:pt>
                <c:pt idx="258">
                  <c:v>16-Sep</c:v>
                </c:pt>
                <c:pt idx="259">
                  <c:v>17-Sep</c:v>
                </c:pt>
                <c:pt idx="260">
                  <c:v>18-Sep</c:v>
                </c:pt>
                <c:pt idx="261">
                  <c:v>19-Sep</c:v>
                </c:pt>
                <c:pt idx="262">
                  <c:v>20-Sep</c:v>
                </c:pt>
                <c:pt idx="263">
                  <c:v>21-Sep</c:v>
                </c:pt>
                <c:pt idx="264">
                  <c:v>22-Sep</c:v>
                </c:pt>
                <c:pt idx="265">
                  <c:v>23-Sep</c:v>
                </c:pt>
                <c:pt idx="266">
                  <c:v>26-Sep</c:v>
                </c:pt>
                <c:pt idx="267">
                  <c:v>27-Sep</c:v>
                </c:pt>
                <c:pt idx="268">
                  <c:v>28-Sep</c:v>
                </c:pt>
                <c:pt idx="269">
                  <c:v>29-Sep</c:v>
                </c:pt>
                <c:pt idx="270">
                  <c:v>30-Sep</c:v>
                </c:pt>
                <c:pt idx="271">
                  <c:v>1-Oct</c:v>
                </c:pt>
                <c:pt idx="272">
                  <c:v>2-Oct</c:v>
                </c:pt>
                <c:pt idx="273">
                  <c:v>3-Oct</c:v>
                </c:pt>
                <c:pt idx="274">
                  <c:v>4-Oct</c:v>
                </c:pt>
                <c:pt idx="275">
                  <c:v>6-Oct</c:v>
                </c:pt>
                <c:pt idx="276">
                  <c:v>7-Oct</c:v>
                </c:pt>
                <c:pt idx="277">
                  <c:v>8-Oct</c:v>
                </c:pt>
                <c:pt idx="278">
                  <c:v>9-Oct</c:v>
                </c:pt>
                <c:pt idx="279">
                  <c:v>10-Oct</c:v>
                </c:pt>
                <c:pt idx="280">
                  <c:v>11-Oct</c:v>
                </c:pt>
                <c:pt idx="281">
                  <c:v>13-Oct</c:v>
                </c:pt>
                <c:pt idx="282">
                  <c:v>14-Oct</c:v>
                </c:pt>
                <c:pt idx="283">
                  <c:v>15-Oct</c:v>
                </c:pt>
                <c:pt idx="284">
                  <c:v>16-Oct</c:v>
                </c:pt>
                <c:pt idx="285">
                  <c:v>17-Oct</c:v>
                </c:pt>
                <c:pt idx="286">
                  <c:v>18-Oct</c:v>
                </c:pt>
                <c:pt idx="287">
                  <c:v>20-Oct</c:v>
                </c:pt>
                <c:pt idx="288">
                  <c:v>21-Oct</c:v>
                </c:pt>
                <c:pt idx="289">
                  <c:v>22-Oct</c:v>
                </c:pt>
                <c:pt idx="290">
                  <c:v>23-Oct</c:v>
                </c:pt>
                <c:pt idx="291">
                  <c:v>24-Oct</c:v>
                </c:pt>
                <c:pt idx="292">
                  <c:v>25-Oct</c:v>
                </c:pt>
                <c:pt idx="293">
                  <c:v>27-Oct</c:v>
                </c:pt>
                <c:pt idx="294">
                  <c:v>28-Oct</c:v>
                </c:pt>
                <c:pt idx="295">
                  <c:v>29-Oct</c:v>
                </c:pt>
                <c:pt idx="296">
                  <c:v>30-Oct</c:v>
                </c:pt>
                <c:pt idx="297">
                  <c:v>31-Oct</c:v>
                </c:pt>
                <c:pt idx="298">
                  <c:v>1-Nov</c:v>
                </c:pt>
                <c:pt idx="299">
                  <c:v>2-Nov</c:v>
                </c:pt>
                <c:pt idx="300">
                  <c:v>3-Nov</c:v>
                </c:pt>
                <c:pt idx="301">
                  <c:v>4-Nov</c:v>
                </c:pt>
                <c:pt idx="302">
                  <c:v>5-Nov</c:v>
                </c:pt>
                <c:pt idx="303">
                  <c:v>6-Nov</c:v>
                </c:pt>
                <c:pt idx="304">
                  <c:v>7-Nov</c:v>
                </c:pt>
                <c:pt idx="305">
                  <c:v>8-Nov</c:v>
                </c:pt>
                <c:pt idx="306">
                  <c:v>9-Nov</c:v>
                </c:pt>
                <c:pt idx="307">
                  <c:v>10-Nov</c:v>
                </c:pt>
                <c:pt idx="308">
                  <c:v>11-Nov</c:v>
                </c:pt>
                <c:pt idx="309">
                  <c:v>12-Nov</c:v>
                </c:pt>
                <c:pt idx="310">
                  <c:v>13-Nov</c:v>
                </c:pt>
                <c:pt idx="311">
                  <c:v>14-Nov</c:v>
                </c:pt>
                <c:pt idx="312">
                  <c:v>15-Nov</c:v>
                </c:pt>
                <c:pt idx="313">
                  <c:v>16-Nov</c:v>
                </c:pt>
                <c:pt idx="314">
                  <c:v>17-Nov</c:v>
                </c:pt>
                <c:pt idx="315">
                  <c:v>18-Nov</c:v>
                </c:pt>
                <c:pt idx="316">
                  <c:v>19-Nov</c:v>
                </c:pt>
                <c:pt idx="317">
                  <c:v>20-Nov</c:v>
                </c:pt>
                <c:pt idx="318">
                  <c:v>21-Nov</c:v>
                </c:pt>
                <c:pt idx="319">
                  <c:v>22-Nov</c:v>
                </c:pt>
                <c:pt idx="320">
                  <c:v>23-Nov</c:v>
                </c:pt>
                <c:pt idx="321">
                  <c:v>24-Nov</c:v>
                </c:pt>
                <c:pt idx="322">
                  <c:v>25-Nov</c:v>
                </c:pt>
                <c:pt idx="323">
                  <c:v>26-Nov</c:v>
                </c:pt>
                <c:pt idx="324">
                  <c:v>27-Nov</c:v>
                </c:pt>
                <c:pt idx="325">
                  <c:v>28-Nov</c:v>
                </c:pt>
                <c:pt idx="326">
                  <c:v>29-Nov</c:v>
                </c:pt>
                <c:pt idx="327">
                  <c:v>30-Nov</c:v>
                </c:pt>
                <c:pt idx="328">
                  <c:v>1-Dec</c:v>
                </c:pt>
                <c:pt idx="329">
                  <c:v>2-Dec</c:v>
                </c:pt>
                <c:pt idx="330">
                  <c:v>3-Dec</c:v>
                </c:pt>
                <c:pt idx="331">
                  <c:v>4-Dec</c:v>
                </c:pt>
                <c:pt idx="332">
                  <c:v>5-Dec</c:v>
                </c:pt>
                <c:pt idx="333">
                  <c:v>6-Dec</c:v>
                </c:pt>
                <c:pt idx="334">
                  <c:v>7-Dec</c:v>
                </c:pt>
                <c:pt idx="335">
                  <c:v>8-Dec</c:v>
                </c:pt>
                <c:pt idx="336">
                  <c:v>9-Dec</c:v>
                </c:pt>
                <c:pt idx="337">
                  <c:v>10-Dec</c:v>
                </c:pt>
                <c:pt idx="338">
                  <c:v>11-Dec</c:v>
                </c:pt>
                <c:pt idx="339">
                  <c:v>12-Dec</c:v>
                </c:pt>
                <c:pt idx="340">
                  <c:v>13-Dec</c:v>
                </c:pt>
                <c:pt idx="341">
                  <c:v>14-Dec</c:v>
                </c:pt>
                <c:pt idx="342">
                  <c:v>15-Dec</c:v>
                </c:pt>
                <c:pt idx="343">
                  <c:v>16-Dec</c:v>
                </c:pt>
                <c:pt idx="344">
                  <c:v>17-Dec</c:v>
                </c:pt>
                <c:pt idx="345">
                  <c:v>18-Dec</c:v>
                </c:pt>
                <c:pt idx="346">
                  <c:v>19-Dec</c:v>
                </c:pt>
                <c:pt idx="347">
                  <c:v>20-Dec</c:v>
                </c:pt>
                <c:pt idx="348">
                  <c:v>21-Dec</c:v>
                </c:pt>
                <c:pt idx="349">
                  <c:v>22-Dec</c:v>
                </c:pt>
                <c:pt idx="350">
                  <c:v>23-Dec</c:v>
                </c:pt>
                <c:pt idx="351">
                  <c:v>24-Dec</c:v>
                </c:pt>
                <c:pt idx="352">
                  <c:v>26-Dec</c:v>
                </c:pt>
                <c:pt idx="353">
                  <c:v>27-Dec</c:v>
                </c:pt>
                <c:pt idx="354">
                  <c:v>28-Dec</c:v>
                </c:pt>
                <c:pt idx="355">
                  <c:v>29-Dec</c:v>
                </c:pt>
                <c:pt idx="356">
                  <c:v>30-Dec</c:v>
                </c:pt>
                <c:pt idx="357">
                  <c:v>31-Dec</c:v>
                </c:pt>
              </c:strCache>
            </c:strRef>
          </c:cat>
          <c:val>
            <c:numRef>
              <c:f>'Q1'!$I$3:$I$360</c:f>
              <c:numCache>
                <c:formatCode>General</c:formatCode>
                <c:ptCount val="358"/>
                <c:pt idx="0">
                  <c:v>161</c:v>
                </c:pt>
                <c:pt idx="1">
                  <c:v>160</c:v>
                </c:pt>
                <c:pt idx="2">
                  <c:v>154</c:v>
                </c:pt>
                <c:pt idx="3">
                  <c:v>106</c:v>
                </c:pt>
                <c:pt idx="4">
                  <c:v>121</c:v>
                </c:pt>
                <c:pt idx="5">
                  <c:v>144</c:v>
                </c:pt>
                <c:pt idx="6">
                  <c:v>133</c:v>
                </c:pt>
                <c:pt idx="7">
                  <c:v>171</c:v>
                </c:pt>
                <c:pt idx="8">
                  <c:v>123</c:v>
                </c:pt>
                <c:pt idx="9">
                  <c:v>145</c:v>
                </c:pt>
                <c:pt idx="10">
                  <c:v>114</c:v>
                </c:pt>
                <c:pt idx="11">
                  <c:v>118</c:v>
                </c:pt>
                <c:pt idx="12">
                  <c:v>117</c:v>
                </c:pt>
                <c:pt idx="13">
                  <c:v>144</c:v>
                </c:pt>
                <c:pt idx="14">
                  <c:v>123</c:v>
                </c:pt>
                <c:pt idx="15">
                  <c:v>155</c:v>
                </c:pt>
                <c:pt idx="16">
                  <c:v>122</c:v>
                </c:pt>
                <c:pt idx="17">
                  <c:v>119</c:v>
                </c:pt>
                <c:pt idx="18">
                  <c:v>139</c:v>
                </c:pt>
                <c:pt idx="19">
                  <c:v>139</c:v>
                </c:pt>
                <c:pt idx="20">
                  <c:v>127</c:v>
                </c:pt>
                <c:pt idx="21">
                  <c:v>155</c:v>
                </c:pt>
                <c:pt idx="22">
                  <c:v>149</c:v>
                </c:pt>
                <c:pt idx="23">
                  <c:v>142</c:v>
                </c:pt>
                <c:pt idx="24">
                  <c:v>101</c:v>
                </c:pt>
                <c:pt idx="25">
                  <c:v>113</c:v>
                </c:pt>
                <c:pt idx="26">
                  <c:v>149</c:v>
                </c:pt>
                <c:pt idx="27">
                  <c:v>116</c:v>
                </c:pt>
                <c:pt idx="28">
                  <c:v>115</c:v>
                </c:pt>
                <c:pt idx="29">
                  <c:v>138</c:v>
                </c:pt>
                <c:pt idx="30">
                  <c:v>143</c:v>
                </c:pt>
                <c:pt idx="31">
                  <c:v>188</c:v>
                </c:pt>
                <c:pt idx="32">
                  <c:v>143</c:v>
                </c:pt>
                <c:pt idx="33">
                  <c:v>153</c:v>
                </c:pt>
                <c:pt idx="34">
                  <c:v>135</c:v>
                </c:pt>
                <c:pt idx="35">
                  <c:v>132</c:v>
                </c:pt>
                <c:pt idx="36">
                  <c:v>152</c:v>
                </c:pt>
                <c:pt idx="37">
                  <c:v>135</c:v>
                </c:pt>
                <c:pt idx="38">
                  <c:v>122</c:v>
                </c:pt>
                <c:pt idx="39">
                  <c:v>134</c:v>
                </c:pt>
                <c:pt idx="40">
                  <c:v>122</c:v>
                </c:pt>
                <c:pt idx="41">
                  <c:v>152</c:v>
                </c:pt>
                <c:pt idx="42">
                  <c:v>127</c:v>
                </c:pt>
                <c:pt idx="43">
                  <c:v>160</c:v>
                </c:pt>
                <c:pt idx="44">
                  <c:v>137</c:v>
                </c:pt>
                <c:pt idx="45">
                  <c:v>128</c:v>
                </c:pt>
                <c:pt idx="46">
                  <c:v>118</c:v>
                </c:pt>
                <c:pt idx="47">
                  <c:v>128</c:v>
                </c:pt>
                <c:pt idx="48">
                  <c:v>160</c:v>
                </c:pt>
                <c:pt idx="49">
                  <c:v>122</c:v>
                </c:pt>
                <c:pt idx="50">
                  <c:v>169</c:v>
                </c:pt>
                <c:pt idx="51">
                  <c:v>124</c:v>
                </c:pt>
                <c:pt idx="52">
                  <c:v>93</c:v>
                </c:pt>
                <c:pt idx="53">
                  <c:v>125</c:v>
                </c:pt>
                <c:pt idx="54">
                  <c:v>132</c:v>
                </c:pt>
                <c:pt idx="55">
                  <c:v>141</c:v>
                </c:pt>
                <c:pt idx="56">
                  <c:v>136</c:v>
                </c:pt>
                <c:pt idx="57">
                  <c:v>171</c:v>
                </c:pt>
                <c:pt idx="58">
                  <c:v>153</c:v>
                </c:pt>
                <c:pt idx="59">
                  <c:v>99</c:v>
                </c:pt>
                <c:pt idx="60">
                  <c:v>138</c:v>
                </c:pt>
                <c:pt idx="61">
                  <c:v>133</c:v>
                </c:pt>
                <c:pt idx="62">
                  <c:v>144</c:v>
                </c:pt>
                <c:pt idx="63">
                  <c:v>140</c:v>
                </c:pt>
                <c:pt idx="64">
                  <c:v>145</c:v>
                </c:pt>
                <c:pt idx="65">
                  <c:v>139</c:v>
                </c:pt>
                <c:pt idx="66">
                  <c:v>132</c:v>
                </c:pt>
                <c:pt idx="67">
                  <c:v>136</c:v>
                </c:pt>
                <c:pt idx="68">
                  <c:v>142</c:v>
                </c:pt>
                <c:pt idx="69">
                  <c:v>132</c:v>
                </c:pt>
                <c:pt idx="70">
                  <c:v>115</c:v>
                </c:pt>
                <c:pt idx="71">
                  <c:v>173</c:v>
                </c:pt>
                <c:pt idx="72">
                  <c:v>122</c:v>
                </c:pt>
                <c:pt idx="73">
                  <c:v>124</c:v>
                </c:pt>
                <c:pt idx="74">
                  <c:v>140</c:v>
                </c:pt>
                <c:pt idx="75">
                  <c:v>176</c:v>
                </c:pt>
                <c:pt idx="76">
                  <c:v>119</c:v>
                </c:pt>
                <c:pt idx="77">
                  <c:v>143</c:v>
                </c:pt>
                <c:pt idx="78">
                  <c:v>148</c:v>
                </c:pt>
                <c:pt idx="79">
                  <c:v>134</c:v>
                </c:pt>
                <c:pt idx="80">
                  <c:v>76</c:v>
                </c:pt>
                <c:pt idx="81">
                  <c:v>131</c:v>
                </c:pt>
                <c:pt idx="82">
                  <c:v>128</c:v>
                </c:pt>
                <c:pt idx="83">
                  <c:v>115</c:v>
                </c:pt>
                <c:pt idx="84">
                  <c:v>136</c:v>
                </c:pt>
                <c:pt idx="85">
                  <c:v>167</c:v>
                </c:pt>
                <c:pt idx="86">
                  <c:v>138</c:v>
                </c:pt>
                <c:pt idx="87">
                  <c:v>129</c:v>
                </c:pt>
                <c:pt idx="88">
                  <c:v>133</c:v>
                </c:pt>
                <c:pt idx="89">
                  <c:v>159</c:v>
                </c:pt>
                <c:pt idx="90">
                  <c:v>133</c:v>
                </c:pt>
                <c:pt idx="91">
                  <c:v>144</c:v>
                </c:pt>
                <c:pt idx="92">
                  <c:v>154</c:v>
                </c:pt>
                <c:pt idx="93">
                  <c:v>162</c:v>
                </c:pt>
                <c:pt idx="94">
                  <c:v>116</c:v>
                </c:pt>
                <c:pt idx="95">
                  <c:v>153</c:v>
                </c:pt>
                <c:pt idx="96">
                  <c:v>136</c:v>
                </c:pt>
                <c:pt idx="97">
                  <c:v>131</c:v>
                </c:pt>
                <c:pt idx="98">
                  <c:v>121</c:v>
                </c:pt>
                <c:pt idx="99">
                  <c:v>142</c:v>
                </c:pt>
                <c:pt idx="100">
                  <c:v>150</c:v>
                </c:pt>
                <c:pt idx="101">
                  <c:v>116</c:v>
                </c:pt>
                <c:pt idx="102">
                  <c:v>143</c:v>
                </c:pt>
                <c:pt idx="103">
                  <c:v>141</c:v>
                </c:pt>
                <c:pt idx="104">
                  <c:v>155</c:v>
                </c:pt>
                <c:pt idx="105">
                  <c:v>125</c:v>
                </c:pt>
                <c:pt idx="106">
                  <c:v>161</c:v>
                </c:pt>
                <c:pt idx="107">
                  <c:v>135</c:v>
                </c:pt>
                <c:pt idx="108">
                  <c:v>92</c:v>
                </c:pt>
                <c:pt idx="109">
                  <c:v>148</c:v>
                </c:pt>
                <c:pt idx="110">
                  <c:v>130</c:v>
                </c:pt>
                <c:pt idx="111">
                  <c:v>132</c:v>
                </c:pt>
                <c:pt idx="112">
                  <c:v>137</c:v>
                </c:pt>
                <c:pt idx="113">
                  <c:v>171</c:v>
                </c:pt>
                <c:pt idx="114">
                  <c:v>125</c:v>
                </c:pt>
                <c:pt idx="115">
                  <c:v>110</c:v>
                </c:pt>
                <c:pt idx="116">
                  <c:v>133</c:v>
                </c:pt>
                <c:pt idx="117">
                  <c:v>101</c:v>
                </c:pt>
                <c:pt idx="118">
                  <c:v>107</c:v>
                </c:pt>
                <c:pt idx="119">
                  <c:v>163</c:v>
                </c:pt>
                <c:pt idx="120">
                  <c:v>152</c:v>
                </c:pt>
                <c:pt idx="121">
                  <c:v>149</c:v>
                </c:pt>
                <c:pt idx="122">
                  <c:v>113</c:v>
                </c:pt>
                <c:pt idx="123">
                  <c:v>138</c:v>
                </c:pt>
                <c:pt idx="124">
                  <c:v>105</c:v>
                </c:pt>
                <c:pt idx="125">
                  <c:v>138</c:v>
                </c:pt>
                <c:pt idx="126">
                  <c:v>125</c:v>
                </c:pt>
                <c:pt idx="127">
                  <c:v>177</c:v>
                </c:pt>
                <c:pt idx="128">
                  <c:v>140</c:v>
                </c:pt>
                <c:pt idx="129">
                  <c:v>140</c:v>
                </c:pt>
                <c:pt idx="130">
                  <c:v>141</c:v>
                </c:pt>
                <c:pt idx="131">
                  <c:v>140</c:v>
                </c:pt>
                <c:pt idx="132">
                  <c:v>137</c:v>
                </c:pt>
                <c:pt idx="133">
                  <c:v>157</c:v>
                </c:pt>
                <c:pt idx="134">
                  <c:v>205</c:v>
                </c:pt>
                <c:pt idx="135">
                  <c:v>141</c:v>
                </c:pt>
                <c:pt idx="136">
                  <c:v>106</c:v>
                </c:pt>
                <c:pt idx="137">
                  <c:v>132</c:v>
                </c:pt>
                <c:pt idx="138">
                  <c:v>114</c:v>
                </c:pt>
                <c:pt idx="139">
                  <c:v>137</c:v>
                </c:pt>
                <c:pt idx="140">
                  <c:v>122</c:v>
                </c:pt>
                <c:pt idx="141">
                  <c:v>150</c:v>
                </c:pt>
                <c:pt idx="142">
                  <c:v>141</c:v>
                </c:pt>
                <c:pt idx="143">
                  <c:v>130</c:v>
                </c:pt>
                <c:pt idx="144">
                  <c:v>122</c:v>
                </c:pt>
                <c:pt idx="145">
                  <c:v>114</c:v>
                </c:pt>
                <c:pt idx="146">
                  <c:v>123</c:v>
                </c:pt>
                <c:pt idx="147">
                  <c:v>118</c:v>
                </c:pt>
                <c:pt idx="148">
                  <c:v>180</c:v>
                </c:pt>
                <c:pt idx="149">
                  <c:v>144</c:v>
                </c:pt>
                <c:pt idx="150">
                  <c:v>108</c:v>
                </c:pt>
                <c:pt idx="151">
                  <c:v>180</c:v>
                </c:pt>
                <c:pt idx="152">
                  <c:v>146</c:v>
                </c:pt>
                <c:pt idx="153">
                  <c:v>112</c:v>
                </c:pt>
                <c:pt idx="154">
                  <c:v>137</c:v>
                </c:pt>
                <c:pt idx="155">
                  <c:v>158</c:v>
                </c:pt>
                <c:pt idx="156">
                  <c:v>133</c:v>
                </c:pt>
                <c:pt idx="157">
                  <c:v>117</c:v>
                </c:pt>
                <c:pt idx="158">
                  <c:v>129</c:v>
                </c:pt>
                <c:pt idx="159">
                  <c:v>145</c:v>
                </c:pt>
                <c:pt idx="160">
                  <c:v>116</c:v>
                </c:pt>
                <c:pt idx="161">
                  <c:v>152</c:v>
                </c:pt>
                <c:pt idx="162">
                  <c:v>129</c:v>
                </c:pt>
                <c:pt idx="163">
                  <c:v>150</c:v>
                </c:pt>
                <c:pt idx="164">
                  <c:v>110</c:v>
                </c:pt>
                <c:pt idx="165">
                  <c:v>150</c:v>
                </c:pt>
                <c:pt idx="166">
                  <c:v>113</c:v>
                </c:pt>
                <c:pt idx="167">
                  <c:v>124</c:v>
                </c:pt>
                <c:pt idx="168">
                  <c:v>114</c:v>
                </c:pt>
                <c:pt idx="169">
                  <c:v>167</c:v>
                </c:pt>
                <c:pt idx="170">
                  <c:v>124</c:v>
                </c:pt>
                <c:pt idx="171">
                  <c:v>114</c:v>
                </c:pt>
                <c:pt idx="172">
                  <c:v>137</c:v>
                </c:pt>
                <c:pt idx="173">
                  <c:v>123</c:v>
                </c:pt>
                <c:pt idx="174">
                  <c:v>136</c:v>
                </c:pt>
                <c:pt idx="175">
                  <c:v>144</c:v>
                </c:pt>
                <c:pt idx="176">
                  <c:v>161</c:v>
                </c:pt>
                <c:pt idx="177">
                  <c:v>167</c:v>
                </c:pt>
                <c:pt idx="178">
                  <c:v>93</c:v>
                </c:pt>
                <c:pt idx="179">
                  <c:v>118</c:v>
                </c:pt>
                <c:pt idx="180">
                  <c:v>126</c:v>
                </c:pt>
                <c:pt idx="181">
                  <c:v>134</c:v>
                </c:pt>
                <c:pt idx="182">
                  <c:v>135</c:v>
                </c:pt>
                <c:pt idx="183">
                  <c:v>207</c:v>
                </c:pt>
                <c:pt idx="184">
                  <c:v>233</c:v>
                </c:pt>
                <c:pt idx="185">
                  <c:v>95</c:v>
                </c:pt>
                <c:pt idx="186">
                  <c:v>128</c:v>
                </c:pt>
                <c:pt idx="187">
                  <c:v>136</c:v>
                </c:pt>
                <c:pt idx="188">
                  <c:v>139</c:v>
                </c:pt>
                <c:pt idx="189">
                  <c:v>133</c:v>
                </c:pt>
                <c:pt idx="190">
                  <c:v>144</c:v>
                </c:pt>
                <c:pt idx="191">
                  <c:v>124</c:v>
                </c:pt>
                <c:pt idx="192">
                  <c:v>128</c:v>
                </c:pt>
                <c:pt idx="193">
                  <c:v>122</c:v>
                </c:pt>
                <c:pt idx="194">
                  <c:v>117</c:v>
                </c:pt>
                <c:pt idx="195">
                  <c:v>152</c:v>
                </c:pt>
                <c:pt idx="196">
                  <c:v>141</c:v>
                </c:pt>
                <c:pt idx="197">
                  <c:v>185</c:v>
                </c:pt>
                <c:pt idx="198">
                  <c:v>128</c:v>
                </c:pt>
                <c:pt idx="199">
                  <c:v>118</c:v>
                </c:pt>
                <c:pt idx="200">
                  <c:v>144</c:v>
                </c:pt>
                <c:pt idx="201">
                  <c:v>117</c:v>
                </c:pt>
                <c:pt idx="202">
                  <c:v>133</c:v>
                </c:pt>
                <c:pt idx="203">
                  <c:v>133</c:v>
                </c:pt>
                <c:pt idx="204">
                  <c:v>188</c:v>
                </c:pt>
                <c:pt idx="205">
                  <c:v>134</c:v>
                </c:pt>
                <c:pt idx="206">
                  <c:v>108</c:v>
                </c:pt>
                <c:pt idx="207">
                  <c:v>126</c:v>
                </c:pt>
                <c:pt idx="208">
                  <c:v>130</c:v>
                </c:pt>
                <c:pt idx="209">
                  <c:v>115</c:v>
                </c:pt>
                <c:pt idx="210">
                  <c:v>143</c:v>
                </c:pt>
                <c:pt idx="211">
                  <c:v>131</c:v>
                </c:pt>
                <c:pt idx="212">
                  <c:v>150</c:v>
                </c:pt>
                <c:pt idx="213">
                  <c:v>110</c:v>
                </c:pt>
                <c:pt idx="214">
                  <c:v>114</c:v>
                </c:pt>
                <c:pt idx="215">
                  <c:v>121</c:v>
                </c:pt>
                <c:pt idx="216">
                  <c:v>127</c:v>
                </c:pt>
                <c:pt idx="217">
                  <c:v>132</c:v>
                </c:pt>
                <c:pt idx="218">
                  <c:v>155</c:v>
                </c:pt>
                <c:pt idx="219">
                  <c:v>165</c:v>
                </c:pt>
                <c:pt idx="220">
                  <c:v>124</c:v>
                </c:pt>
                <c:pt idx="221">
                  <c:v>124</c:v>
                </c:pt>
                <c:pt idx="222">
                  <c:v>134</c:v>
                </c:pt>
                <c:pt idx="223">
                  <c:v>143</c:v>
                </c:pt>
                <c:pt idx="224">
                  <c:v>130</c:v>
                </c:pt>
                <c:pt idx="225">
                  <c:v>185</c:v>
                </c:pt>
                <c:pt idx="226">
                  <c:v>139</c:v>
                </c:pt>
                <c:pt idx="227">
                  <c:v>126</c:v>
                </c:pt>
                <c:pt idx="228">
                  <c:v>156</c:v>
                </c:pt>
                <c:pt idx="229">
                  <c:v>127</c:v>
                </c:pt>
                <c:pt idx="230">
                  <c:v>133</c:v>
                </c:pt>
                <c:pt idx="231">
                  <c:v>115</c:v>
                </c:pt>
                <c:pt idx="232">
                  <c:v>161</c:v>
                </c:pt>
                <c:pt idx="233">
                  <c:v>145</c:v>
                </c:pt>
                <c:pt idx="234">
                  <c:v>101</c:v>
                </c:pt>
                <c:pt idx="235">
                  <c:v>105</c:v>
                </c:pt>
                <c:pt idx="236">
                  <c:v>112</c:v>
                </c:pt>
                <c:pt idx="237">
                  <c:v>133</c:v>
                </c:pt>
                <c:pt idx="238">
                  <c:v>125</c:v>
                </c:pt>
                <c:pt idx="239">
                  <c:v>161</c:v>
                </c:pt>
                <c:pt idx="240">
                  <c:v>122</c:v>
                </c:pt>
                <c:pt idx="241">
                  <c:v>94</c:v>
                </c:pt>
                <c:pt idx="242">
                  <c:v>125</c:v>
                </c:pt>
                <c:pt idx="243">
                  <c:v>143</c:v>
                </c:pt>
                <c:pt idx="244">
                  <c:v>110</c:v>
                </c:pt>
                <c:pt idx="245">
                  <c:v>133</c:v>
                </c:pt>
                <c:pt idx="246">
                  <c:v>178</c:v>
                </c:pt>
                <c:pt idx="247">
                  <c:v>151</c:v>
                </c:pt>
                <c:pt idx="248">
                  <c:v>91</c:v>
                </c:pt>
                <c:pt idx="249">
                  <c:v>138</c:v>
                </c:pt>
                <c:pt idx="250">
                  <c:v>131</c:v>
                </c:pt>
                <c:pt idx="251">
                  <c:v>154</c:v>
                </c:pt>
                <c:pt idx="252">
                  <c:v>146</c:v>
                </c:pt>
                <c:pt idx="253">
                  <c:v>165</c:v>
                </c:pt>
                <c:pt idx="254">
                  <c:v>155</c:v>
                </c:pt>
                <c:pt idx="255">
                  <c:v>105</c:v>
                </c:pt>
                <c:pt idx="256">
                  <c:v>128</c:v>
                </c:pt>
                <c:pt idx="257">
                  <c:v>155</c:v>
                </c:pt>
                <c:pt idx="258">
                  <c:v>134</c:v>
                </c:pt>
                <c:pt idx="259">
                  <c:v>135</c:v>
                </c:pt>
                <c:pt idx="260">
                  <c:v>160</c:v>
                </c:pt>
                <c:pt idx="261">
                  <c:v>136</c:v>
                </c:pt>
                <c:pt idx="262">
                  <c:v>105</c:v>
                </c:pt>
                <c:pt idx="263">
                  <c:v>127</c:v>
                </c:pt>
                <c:pt idx="264">
                  <c:v>127</c:v>
                </c:pt>
                <c:pt idx="265">
                  <c:v>129</c:v>
                </c:pt>
                <c:pt idx="266">
                  <c:v>137</c:v>
                </c:pt>
                <c:pt idx="267">
                  <c:v>138</c:v>
                </c:pt>
                <c:pt idx="268">
                  <c:v>119</c:v>
                </c:pt>
                <c:pt idx="269">
                  <c:v>160</c:v>
                </c:pt>
                <c:pt idx="270">
                  <c:v>129</c:v>
                </c:pt>
                <c:pt idx="271">
                  <c:v>190</c:v>
                </c:pt>
                <c:pt idx="272">
                  <c:v>121</c:v>
                </c:pt>
                <c:pt idx="273">
                  <c:v>142</c:v>
                </c:pt>
                <c:pt idx="274">
                  <c:v>125</c:v>
                </c:pt>
                <c:pt idx="275">
                  <c:v>132</c:v>
                </c:pt>
                <c:pt idx="276">
                  <c:v>130</c:v>
                </c:pt>
                <c:pt idx="277">
                  <c:v>115</c:v>
                </c:pt>
                <c:pt idx="278">
                  <c:v>144</c:v>
                </c:pt>
                <c:pt idx="279">
                  <c:v>140</c:v>
                </c:pt>
                <c:pt idx="280">
                  <c:v>114</c:v>
                </c:pt>
                <c:pt idx="281">
                  <c:v>141</c:v>
                </c:pt>
                <c:pt idx="282">
                  <c:v>131</c:v>
                </c:pt>
                <c:pt idx="283">
                  <c:v>258</c:v>
                </c:pt>
                <c:pt idx="284">
                  <c:v>148</c:v>
                </c:pt>
                <c:pt idx="285">
                  <c:v>133</c:v>
                </c:pt>
                <c:pt idx="286">
                  <c:v>100</c:v>
                </c:pt>
                <c:pt idx="287">
                  <c:v>152</c:v>
                </c:pt>
                <c:pt idx="288">
                  <c:v>147</c:v>
                </c:pt>
                <c:pt idx="289">
                  <c:v>143</c:v>
                </c:pt>
                <c:pt idx="290">
                  <c:v>154</c:v>
                </c:pt>
                <c:pt idx="291">
                  <c:v>156</c:v>
                </c:pt>
                <c:pt idx="292">
                  <c:v>110</c:v>
                </c:pt>
                <c:pt idx="293">
                  <c:v>118</c:v>
                </c:pt>
                <c:pt idx="294">
                  <c:v>103</c:v>
                </c:pt>
                <c:pt idx="295">
                  <c:v>127</c:v>
                </c:pt>
                <c:pt idx="296">
                  <c:v>164</c:v>
                </c:pt>
                <c:pt idx="297">
                  <c:v>159</c:v>
                </c:pt>
                <c:pt idx="298">
                  <c:v>123</c:v>
                </c:pt>
                <c:pt idx="299">
                  <c:v>137</c:v>
                </c:pt>
                <c:pt idx="300">
                  <c:v>112</c:v>
                </c:pt>
                <c:pt idx="301">
                  <c:v>121</c:v>
                </c:pt>
                <c:pt idx="302">
                  <c:v>124</c:v>
                </c:pt>
                <c:pt idx="303">
                  <c:v>185</c:v>
                </c:pt>
                <c:pt idx="304">
                  <c:v>156</c:v>
                </c:pt>
                <c:pt idx="305">
                  <c:v>125</c:v>
                </c:pt>
                <c:pt idx="306">
                  <c:v>146</c:v>
                </c:pt>
                <c:pt idx="307">
                  <c:v>122</c:v>
                </c:pt>
                <c:pt idx="308">
                  <c:v>116</c:v>
                </c:pt>
                <c:pt idx="309">
                  <c:v>147</c:v>
                </c:pt>
                <c:pt idx="310">
                  <c:v>139</c:v>
                </c:pt>
                <c:pt idx="311">
                  <c:v>140</c:v>
                </c:pt>
                <c:pt idx="312">
                  <c:v>113</c:v>
                </c:pt>
                <c:pt idx="313">
                  <c:v>135</c:v>
                </c:pt>
                <c:pt idx="314">
                  <c:v>113</c:v>
                </c:pt>
                <c:pt idx="315">
                  <c:v>121</c:v>
                </c:pt>
                <c:pt idx="316">
                  <c:v>161</c:v>
                </c:pt>
                <c:pt idx="317">
                  <c:v>147</c:v>
                </c:pt>
                <c:pt idx="318">
                  <c:v>129</c:v>
                </c:pt>
                <c:pt idx="319">
                  <c:v>82</c:v>
                </c:pt>
                <c:pt idx="320">
                  <c:v>142</c:v>
                </c:pt>
                <c:pt idx="321">
                  <c:v>129</c:v>
                </c:pt>
                <c:pt idx="322">
                  <c:v>141</c:v>
                </c:pt>
                <c:pt idx="323">
                  <c:v>261</c:v>
                </c:pt>
                <c:pt idx="324">
                  <c:v>259</c:v>
                </c:pt>
                <c:pt idx="325">
                  <c:v>116</c:v>
                </c:pt>
                <c:pt idx="326">
                  <c:v>111</c:v>
                </c:pt>
                <c:pt idx="327">
                  <c:v>132</c:v>
                </c:pt>
                <c:pt idx="328">
                  <c:v>129</c:v>
                </c:pt>
                <c:pt idx="329">
                  <c:v>131</c:v>
                </c:pt>
                <c:pt idx="330">
                  <c:v>133</c:v>
                </c:pt>
                <c:pt idx="331">
                  <c:v>173</c:v>
                </c:pt>
                <c:pt idx="332">
                  <c:v>158</c:v>
                </c:pt>
                <c:pt idx="333">
                  <c:v>140</c:v>
                </c:pt>
                <c:pt idx="334">
                  <c:v>147</c:v>
                </c:pt>
                <c:pt idx="335">
                  <c:v>109</c:v>
                </c:pt>
                <c:pt idx="336">
                  <c:v>156</c:v>
                </c:pt>
                <c:pt idx="337">
                  <c:v>118</c:v>
                </c:pt>
                <c:pt idx="338">
                  <c:v>161</c:v>
                </c:pt>
                <c:pt idx="339">
                  <c:v>125</c:v>
                </c:pt>
                <c:pt idx="340">
                  <c:v>126</c:v>
                </c:pt>
                <c:pt idx="341">
                  <c:v>131</c:v>
                </c:pt>
                <c:pt idx="342">
                  <c:v>142</c:v>
                </c:pt>
                <c:pt idx="343">
                  <c:v>133</c:v>
                </c:pt>
                <c:pt idx="344">
                  <c:v>110</c:v>
                </c:pt>
                <c:pt idx="345">
                  <c:v>174</c:v>
                </c:pt>
                <c:pt idx="346">
                  <c:v>138</c:v>
                </c:pt>
                <c:pt idx="347">
                  <c:v>122</c:v>
                </c:pt>
                <c:pt idx="348">
                  <c:v>128</c:v>
                </c:pt>
                <c:pt idx="349">
                  <c:v>111</c:v>
                </c:pt>
                <c:pt idx="350">
                  <c:v>130</c:v>
                </c:pt>
                <c:pt idx="351">
                  <c:v>129</c:v>
                </c:pt>
                <c:pt idx="352">
                  <c:v>95</c:v>
                </c:pt>
                <c:pt idx="353">
                  <c:v>87</c:v>
                </c:pt>
                <c:pt idx="354">
                  <c:v>102</c:v>
                </c:pt>
                <c:pt idx="355">
                  <c:v>77</c:v>
                </c:pt>
                <c:pt idx="356">
                  <c:v>73</c:v>
                </c:pt>
                <c:pt idx="357">
                  <c:v>171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2AB-4C30-8734-C8530A81863F}"/>
            </c:ext>
          </c:extLst>
        </c:ser>
        <c:ser>
          <c:idx val="1"/>
          <c:order val="1"/>
          <c:tx>
            <c:strRef>
              <c:f>'Q1'!$J$2</c:f>
              <c:strCache>
                <c:ptCount val="1"/>
                <c:pt idx="0">
                  <c:v>Average</c:v>
                </c:pt>
              </c:strCache>
            </c:strRef>
          </c:tx>
          <c:spPr>
            <a:ln w="28575" cap="rnd">
              <a:solidFill>
                <a:srgbClr val="66FFFF"/>
              </a:solidFill>
              <a:round/>
            </a:ln>
            <a:effectLst/>
          </c:spPr>
          <c:marker>
            <c:symbol val="none"/>
          </c:marker>
          <c:cat>
            <c:strRef>
              <c:f>'Q1'!$H$3:$H$360</c:f>
              <c:strCache>
                <c:ptCount val="358"/>
                <c:pt idx="0">
                  <c:v>1-Jan</c:v>
                </c:pt>
                <c:pt idx="1">
                  <c:v>2-Jan</c:v>
                </c:pt>
                <c:pt idx="2">
                  <c:v>3-Jan</c:v>
                </c:pt>
                <c:pt idx="3">
                  <c:v>4-Jan</c:v>
                </c:pt>
                <c:pt idx="4">
                  <c:v>5-Jan</c:v>
                </c:pt>
                <c:pt idx="5">
                  <c:v>6-Jan</c:v>
                </c:pt>
                <c:pt idx="6">
                  <c:v>7-Jan</c:v>
                </c:pt>
                <c:pt idx="7">
                  <c:v>8-Jan</c:v>
                </c:pt>
                <c:pt idx="8">
                  <c:v>9-Jan</c:v>
                </c:pt>
                <c:pt idx="9">
                  <c:v>10-Jan</c:v>
                </c:pt>
                <c:pt idx="10">
                  <c:v>11-Jan</c:v>
                </c:pt>
                <c:pt idx="11">
                  <c:v>12-Jan</c:v>
                </c:pt>
                <c:pt idx="12">
                  <c:v>13-Jan</c:v>
                </c:pt>
                <c:pt idx="13">
                  <c:v>14-Jan</c:v>
                </c:pt>
                <c:pt idx="14">
                  <c:v>15-Jan</c:v>
                </c:pt>
                <c:pt idx="15">
                  <c:v>16-Jan</c:v>
                </c:pt>
                <c:pt idx="16">
                  <c:v>17-Jan</c:v>
                </c:pt>
                <c:pt idx="17">
                  <c:v>18-Jan</c:v>
                </c:pt>
                <c:pt idx="18">
                  <c:v>19-Jan</c:v>
                </c:pt>
                <c:pt idx="19">
                  <c:v>20-Jan</c:v>
                </c:pt>
                <c:pt idx="20">
                  <c:v>21-Jan</c:v>
                </c:pt>
                <c:pt idx="21">
                  <c:v>22-Jan</c:v>
                </c:pt>
                <c:pt idx="22">
                  <c:v>23-Jan</c:v>
                </c:pt>
                <c:pt idx="23">
                  <c:v>24-Jan</c:v>
                </c:pt>
                <c:pt idx="24">
                  <c:v>25-Jan</c:v>
                </c:pt>
                <c:pt idx="25">
                  <c:v>26-Jan</c:v>
                </c:pt>
                <c:pt idx="26">
                  <c:v>27-Jan</c:v>
                </c:pt>
                <c:pt idx="27">
                  <c:v>28-Jan</c:v>
                </c:pt>
                <c:pt idx="28">
                  <c:v>29-Jan</c:v>
                </c:pt>
                <c:pt idx="29">
                  <c:v>30-Jan</c:v>
                </c:pt>
                <c:pt idx="30">
                  <c:v>31-Jan</c:v>
                </c:pt>
                <c:pt idx="31">
                  <c:v>1-Feb</c:v>
                </c:pt>
                <c:pt idx="32">
                  <c:v>2-Feb</c:v>
                </c:pt>
                <c:pt idx="33">
                  <c:v>3-Feb</c:v>
                </c:pt>
                <c:pt idx="34">
                  <c:v>4-Feb</c:v>
                </c:pt>
                <c:pt idx="35">
                  <c:v>5-Feb</c:v>
                </c:pt>
                <c:pt idx="36">
                  <c:v>6-Feb</c:v>
                </c:pt>
                <c:pt idx="37">
                  <c:v>7-Feb</c:v>
                </c:pt>
                <c:pt idx="38">
                  <c:v>8-Feb</c:v>
                </c:pt>
                <c:pt idx="39">
                  <c:v>9-Feb</c:v>
                </c:pt>
                <c:pt idx="40">
                  <c:v>10-Feb</c:v>
                </c:pt>
                <c:pt idx="41">
                  <c:v>11-Feb</c:v>
                </c:pt>
                <c:pt idx="42">
                  <c:v>12-Feb</c:v>
                </c:pt>
                <c:pt idx="43">
                  <c:v>13-Feb</c:v>
                </c:pt>
                <c:pt idx="44">
                  <c:v>14-Feb</c:v>
                </c:pt>
                <c:pt idx="45">
                  <c:v>15-Feb</c:v>
                </c:pt>
                <c:pt idx="46">
                  <c:v>16-Feb</c:v>
                </c:pt>
                <c:pt idx="47">
                  <c:v>17-Feb</c:v>
                </c:pt>
                <c:pt idx="48">
                  <c:v>18-Feb</c:v>
                </c:pt>
                <c:pt idx="49">
                  <c:v>19-Feb</c:v>
                </c:pt>
                <c:pt idx="50">
                  <c:v>20-Feb</c:v>
                </c:pt>
                <c:pt idx="51">
                  <c:v>21-Feb</c:v>
                </c:pt>
                <c:pt idx="52">
                  <c:v>22-Feb</c:v>
                </c:pt>
                <c:pt idx="53">
                  <c:v>23-Feb</c:v>
                </c:pt>
                <c:pt idx="54">
                  <c:v>24-Feb</c:v>
                </c:pt>
                <c:pt idx="55">
                  <c:v>25-Feb</c:v>
                </c:pt>
                <c:pt idx="56">
                  <c:v>26-Feb</c:v>
                </c:pt>
                <c:pt idx="57">
                  <c:v>27-Feb</c:v>
                </c:pt>
                <c:pt idx="58">
                  <c:v>28-Feb</c:v>
                </c:pt>
                <c:pt idx="59">
                  <c:v>1-Mar</c:v>
                </c:pt>
                <c:pt idx="60">
                  <c:v>2-Mar</c:v>
                </c:pt>
                <c:pt idx="61">
                  <c:v>3-Mar</c:v>
                </c:pt>
                <c:pt idx="62">
                  <c:v>4-Mar</c:v>
                </c:pt>
                <c:pt idx="63">
                  <c:v>5-Mar</c:v>
                </c:pt>
                <c:pt idx="64">
                  <c:v>6-Mar</c:v>
                </c:pt>
                <c:pt idx="65">
                  <c:v>7-Mar</c:v>
                </c:pt>
                <c:pt idx="66">
                  <c:v>8-Mar</c:v>
                </c:pt>
                <c:pt idx="67">
                  <c:v>9-Mar</c:v>
                </c:pt>
                <c:pt idx="68">
                  <c:v>10-Mar</c:v>
                </c:pt>
                <c:pt idx="69">
                  <c:v>11-Mar</c:v>
                </c:pt>
                <c:pt idx="70">
                  <c:v>12-Mar</c:v>
                </c:pt>
                <c:pt idx="71">
                  <c:v>13-Mar</c:v>
                </c:pt>
                <c:pt idx="72">
                  <c:v>14-Mar</c:v>
                </c:pt>
                <c:pt idx="73">
                  <c:v>15-Mar</c:v>
                </c:pt>
                <c:pt idx="74">
                  <c:v>16-Mar</c:v>
                </c:pt>
                <c:pt idx="75">
                  <c:v>17-Mar</c:v>
                </c:pt>
                <c:pt idx="76">
                  <c:v>18-Mar</c:v>
                </c:pt>
                <c:pt idx="77">
                  <c:v>19-Mar</c:v>
                </c:pt>
                <c:pt idx="78">
                  <c:v>20-Mar</c:v>
                </c:pt>
                <c:pt idx="79">
                  <c:v>21-Mar</c:v>
                </c:pt>
                <c:pt idx="80">
                  <c:v>22-Mar</c:v>
                </c:pt>
                <c:pt idx="81">
                  <c:v>23-Mar</c:v>
                </c:pt>
                <c:pt idx="82">
                  <c:v>24-Mar</c:v>
                </c:pt>
                <c:pt idx="83">
                  <c:v>25-Mar</c:v>
                </c:pt>
                <c:pt idx="84">
                  <c:v>26-Mar</c:v>
                </c:pt>
                <c:pt idx="85">
                  <c:v>27-Mar</c:v>
                </c:pt>
                <c:pt idx="86">
                  <c:v>28-Mar</c:v>
                </c:pt>
                <c:pt idx="87">
                  <c:v>29-Mar</c:v>
                </c:pt>
                <c:pt idx="88">
                  <c:v>30-Mar</c:v>
                </c:pt>
                <c:pt idx="89">
                  <c:v>31-Mar</c:v>
                </c:pt>
                <c:pt idx="90">
                  <c:v>1-Apr</c:v>
                </c:pt>
                <c:pt idx="91">
                  <c:v>2-Apr</c:v>
                </c:pt>
                <c:pt idx="92">
                  <c:v>3-Apr</c:v>
                </c:pt>
                <c:pt idx="93">
                  <c:v>4-Apr</c:v>
                </c:pt>
                <c:pt idx="94">
                  <c:v>5-Apr</c:v>
                </c:pt>
                <c:pt idx="95">
                  <c:v>6-Apr</c:v>
                </c:pt>
                <c:pt idx="96">
                  <c:v>7-Apr</c:v>
                </c:pt>
                <c:pt idx="97">
                  <c:v>8-Apr</c:v>
                </c:pt>
                <c:pt idx="98">
                  <c:v>9-Apr</c:v>
                </c:pt>
                <c:pt idx="99">
                  <c:v>10-Apr</c:v>
                </c:pt>
                <c:pt idx="100">
                  <c:v>11-Apr</c:v>
                </c:pt>
                <c:pt idx="101">
                  <c:v>12-Apr</c:v>
                </c:pt>
                <c:pt idx="102">
                  <c:v>13-Apr</c:v>
                </c:pt>
                <c:pt idx="103">
                  <c:v>14-Apr</c:v>
                </c:pt>
                <c:pt idx="104">
                  <c:v>15-Apr</c:v>
                </c:pt>
                <c:pt idx="105">
                  <c:v>16-Apr</c:v>
                </c:pt>
                <c:pt idx="106">
                  <c:v>17-Apr</c:v>
                </c:pt>
                <c:pt idx="107">
                  <c:v>18-Apr</c:v>
                </c:pt>
                <c:pt idx="108">
                  <c:v>19-Apr</c:v>
                </c:pt>
                <c:pt idx="109">
                  <c:v>20-Apr</c:v>
                </c:pt>
                <c:pt idx="110">
                  <c:v>21-Apr</c:v>
                </c:pt>
                <c:pt idx="111">
                  <c:v>22-Apr</c:v>
                </c:pt>
                <c:pt idx="112">
                  <c:v>23-Apr</c:v>
                </c:pt>
                <c:pt idx="113">
                  <c:v>24-Apr</c:v>
                </c:pt>
                <c:pt idx="114">
                  <c:v>25-Apr</c:v>
                </c:pt>
                <c:pt idx="115">
                  <c:v>26-Apr</c:v>
                </c:pt>
                <c:pt idx="116">
                  <c:v>27-Apr</c:v>
                </c:pt>
                <c:pt idx="117">
                  <c:v>28-Apr</c:v>
                </c:pt>
                <c:pt idx="118">
                  <c:v>29-Apr</c:v>
                </c:pt>
                <c:pt idx="119">
                  <c:v>30-Apr</c:v>
                </c:pt>
                <c:pt idx="120">
                  <c:v>1-May</c:v>
                </c:pt>
                <c:pt idx="121">
                  <c:v>2-May</c:v>
                </c:pt>
                <c:pt idx="122">
                  <c:v>3-May</c:v>
                </c:pt>
                <c:pt idx="123">
                  <c:v>4-May</c:v>
                </c:pt>
                <c:pt idx="124">
                  <c:v>5-May</c:v>
                </c:pt>
                <c:pt idx="125">
                  <c:v>6-May</c:v>
                </c:pt>
                <c:pt idx="126">
                  <c:v>7-May</c:v>
                </c:pt>
                <c:pt idx="127">
                  <c:v>8-May</c:v>
                </c:pt>
                <c:pt idx="128">
                  <c:v>9-May</c:v>
                </c:pt>
                <c:pt idx="129">
                  <c:v>10-May</c:v>
                </c:pt>
                <c:pt idx="130">
                  <c:v>11-May</c:v>
                </c:pt>
                <c:pt idx="131">
                  <c:v>12-May</c:v>
                </c:pt>
                <c:pt idx="132">
                  <c:v>13-May</c:v>
                </c:pt>
                <c:pt idx="133">
                  <c:v>14-May</c:v>
                </c:pt>
                <c:pt idx="134">
                  <c:v>15-May</c:v>
                </c:pt>
                <c:pt idx="135">
                  <c:v>16-May</c:v>
                </c:pt>
                <c:pt idx="136">
                  <c:v>17-May</c:v>
                </c:pt>
                <c:pt idx="137">
                  <c:v>18-May</c:v>
                </c:pt>
                <c:pt idx="138">
                  <c:v>19-May</c:v>
                </c:pt>
                <c:pt idx="139">
                  <c:v>20-May</c:v>
                </c:pt>
                <c:pt idx="140">
                  <c:v>21-May</c:v>
                </c:pt>
                <c:pt idx="141">
                  <c:v>22-May</c:v>
                </c:pt>
                <c:pt idx="142">
                  <c:v>23-May</c:v>
                </c:pt>
                <c:pt idx="143">
                  <c:v>24-May</c:v>
                </c:pt>
                <c:pt idx="144">
                  <c:v>25-May</c:v>
                </c:pt>
                <c:pt idx="145">
                  <c:v>26-May</c:v>
                </c:pt>
                <c:pt idx="146">
                  <c:v>27-May</c:v>
                </c:pt>
                <c:pt idx="147">
                  <c:v>28-May</c:v>
                </c:pt>
                <c:pt idx="148">
                  <c:v>29-May</c:v>
                </c:pt>
                <c:pt idx="149">
                  <c:v>30-May</c:v>
                </c:pt>
                <c:pt idx="150">
                  <c:v>31-May</c:v>
                </c:pt>
                <c:pt idx="151">
                  <c:v>1-Jun</c:v>
                </c:pt>
                <c:pt idx="152">
                  <c:v>2-Jun</c:v>
                </c:pt>
                <c:pt idx="153">
                  <c:v>3-Jun</c:v>
                </c:pt>
                <c:pt idx="154">
                  <c:v>4-Jun</c:v>
                </c:pt>
                <c:pt idx="155">
                  <c:v>5-Jun</c:v>
                </c:pt>
                <c:pt idx="156">
                  <c:v>6-Jun</c:v>
                </c:pt>
                <c:pt idx="157">
                  <c:v>7-Jun</c:v>
                </c:pt>
                <c:pt idx="158">
                  <c:v>8-Jun</c:v>
                </c:pt>
                <c:pt idx="159">
                  <c:v>9-Jun</c:v>
                </c:pt>
                <c:pt idx="160">
                  <c:v>10-Jun</c:v>
                </c:pt>
                <c:pt idx="161">
                  <c:v>11-Jun</c:v>
                </c:pt>
                <c:pt idx="162">
                  <c:v>12-Jun</c:v>
                </c:pt>
                <c:pt idx="163">
                  <c:v>13-Jun</c:v>
                </c:pt>
                <c:pt idx="164">
                  <c:v>14-Jun</c:v>
                </c:pt>
                <c:pt idx="165">
                  <c:v>15-Jun</c:v>
                </c:pt>
                <c:pt idx="166">
                  <c:v>16-Jun</c:v>
                </c:pt>
                <c:pt idx="167">
                  <c:v>17-Jun</c:v>
                </c:pt>
                <c:pt idx="168">
                  <c:v>18-Jun</c:v>
                </c:pt>
                <c:pt idx="169">
                  <c:v>19-Jun</c:v>
                </c:pt>
                <c:pt idx="170">
                  <c:v>20-Jun</c:v>
                </c:pt>
                <c:pt idx="171">
                  <c:v>21-Jun</c:v>
                </c:pt>
                <c:pt idx="172">
                  <c:v>22-Jun</c:v>
                </c:pt>
                <c:pt idx="173">
                  <c:v>23-Jun</c:v>
                </c:pt>
                <c:pt idx="174">
                  <c:v>24-Jun</c:v>
                </c:pt>
                <c:pt idx="175">
                  <c:v>25-Jun</c:v>
                </c:pt>
                <c:pt idx="176">
                  <c:v>26-Jun</c:v>
                </c:pt>
                <c:pt idx="177">
                  <c:v>27-Jun</c:v>
                </c:pt>
                <c:pt idx="178">
                  <c:v>28-Jun</c:v>
                </c:pt>
                <c:pt idx="179">
                  <c:v>29-Jun</c:v>
                </c:pt>
                <c:pt idx="180">
                  <c:v>30-Jun</c:v>
                </c:pt>
                <c:pt idx="181">
                  <c:v>1-Jul</c:v>
                </c:pt>
                <c:pt idx="182">
                  <c:v>2-Jul</c:v>
                </c:pt>
                <c:pt idx="183">
                  <c:v>3-Jul</c:v>
                </c:pt>
                <c:pt idx="184">
                  <c:v>4-Jul</c:v>
                </c:pt>
                <c:pt idx="185">
                  <c:v>5-Jul</c:v>
                </c:pt>
                <c:pt idx="186">
                  <c:v>6-Jul</c:v>
                </c:pt>
                <c:pt idx="187">
                  <c:v>7-Jul</c:v>
                </c:pt>
                <c:pt idx="188">
                  <c:v>8-Jul</c:v>
                </c:pt>
                <c:pt idx="189">
                  <c:v>9-Jul</c:v>
                </c:pt>
                <c:pt idx="190">
                  <c:v>10-Jul</c:v>
                </c:pt>
                <c:pt idx="191">
                  <c:v>11-Jul</c:v>
                </c:pt>
                <c:pt idx="192">
                  <c:v>12-Jul</c:v>
                </c:pt>
                <c:pt idx="193">
                  <c:v>13-Jul</c:v>
                </c:pt>
                <c:pt idx="194">
                  <c:v>14-Jul</c:v>
                </c:pt>
                <c:pt idx="195">
                  <c:v>15-Jul</c:v>
                </c:pt>
                <c:pt idx="196">
                  <c:v>16-Jul</c:v>
                </c:pt>
                <c:pt idx="197">
                  <c:v>17-Jul</c:v>
                </c:pt>
                <c:pt idx="198">
                  <c:v>18-Jul</c:v>
                </c:pt>
                <c:pt idx="199">
                  <c:v>19-Jul</c:v>
                </c:pt>
                <c:pt idx="200">
                  <c:v>20-Jul</c:v>
                </c:pt>
                <c:pt idx="201">
                  <c:v>21-Jul</c:v>
                </c:pt>
                <c:pt idx="202">
                  <c:v>22-Jul</c:v>
                </c:pt>
                <c:pt idx="203">
                  <c:v>23-Jul</c:v>
                </c:pt>
                <c:pt idx="204">
                  <c:v>24-Jul</c:v>
                </c:pt>
                <c:pt idx="205">
                  <c:v>25-Jul</c:v>
                </c:pt>
                <c:pt idx="206">
                  <c:v>26-Jul</c:v>
                </c:pt>
                <c:pt idx="207">
                  <c:v>27-Jul</c:v>
                </c:pt>
                <c:pt idx="208">
                  <c:v>28-Jul</c:v>
                </c:pt>
                <c:pt idx="209">
                  <c:v>29-Jul</c:v>
                </c:pt>
                <c:pt idx="210">
                  <c:v>30-Jul</c:v>
                </c:pt>
                <c:pt idx="211">
                  <c:v>31-Jul</c:v>
                </c:pt>
                <c:pt idx="212">
                  <c:v>1-Aug</c:v>
                </c:pt>
                <c:pt idx="213">
                  <c:v>2-Aug</c:v>
                </c:pt>
                <c:pt idx="214">
                  <c:v>3-Aug</c:v>
                </c:pt>
                <c:pt idx="215">
                  <c:v>4-Aug</c:v>
                </c:pt>
                <c:pt idx="216">
                  <c:v>5-Aug</c:v>
                </c:pt>
                <c:pt idx="217">
                  <c:v>6-Aug</c:v>
                </c:pt>
                <c:pt idx="218">
                  <c:v>7-Aug</c:v>
                </c:pt>
                <c:pt idx="219">
                  <c:v>8-Aug</c:v>
                </c:pt>
                <c:pt idx="220">
                  <c:v>9-Aug</c:v>
                </c:pt>
                <c:pt idx="221">
                  <c:v>10-Aug</c:v>
                </c:pt>
                <c:pt idx="222">
                  <c:v>11-Aug</c:v>
                </c:pt>
                <c:pt idx="223">
                  <c:v>12-Aug</c:v>
                </c:pt>
                <c:pt idx="224">
                  <c:v>13-Aug</c:v>
                </c:pt>
                <c:pt idx="225">
                  <c:v>14-Aug</c:v>
                </c:pt>
                <c:pt idx="226">
                  <c:v>15-Aug</c:v>
                </c:pt>
                <c:pt idx="227">
                  <c:v>16-Aug</c:v>
                </c:pt>
                <c:pt idx="228">
                  <c:v>17-Aug</c:v>
                </c:pt>
                <c:pt idx="229">
                  <c:v>18-Aug</c:v>
                </c:pt>
                <c:pt idx="230">
                  <c:v>19-Aug</c:v>
                </c:pt>
                <c:pt idx="231">
                  <c:v>20-Aug</c:v>
                </c:pt>
                <c:pt idx="232">
                  <c:v>21-Aug</c:v>
                </c:pt>
                <c:pt idx="233">
                  <c:v>22-Aug</c:v>
                </c:pt>
                <c:pt idx="234">
                  <c:v>23-Aug</c:v>
                </c:pt>
                <c:pt idx="235">
                  <c:v>24-Aug</c:v>
                </c:pt>
                <c:pt idx="236">
                  <c:v>25-Aug</c:v>
                </c:pt>
                <c:pt idx="237">
                  <c:v>26-Aug</c:v>
                </c:pt>
                <c:pt idx="238">
                  <c:v>27-Aug</c:v>
                </c:pt>
                <c:pt idx="239">
                  <c:v>28-Aug</c:v>
                </c:pt>
                <c:pt idx="240">
                  <c:v>29-Aug</c:v>
                </c:pt>
                <c:pt idx="241">
                  <c:v>30-Aug</c:v>
                </c:pt>
                <c:pt idx="242">
                  <c:v>31-Aug</c:v>
                </c:pt>
                <c:pt idx="243">
                  <c:v>1-Sep</c:v>
                </c:pt>
                <c:pt idx="244">
                  <c:v>2-Sep</c:v>
                </c:pt>
                <c:pt idx="245">
                  <c:v>3-Sep</c:v>
                </c:pt>
                <c:pt idx="246">
                  <c:v>4-Sep</c:v>
                </c:pt>
                <c:pt idx="247">
                  <c:v>5-Sep</c:v>
                </c:pt>
                <c:pt idx="248">
                  <c:v>6-Sep</c:v>
                </c:pt>
                <c:pt idx="249">
                  <c:v>7-Sep</c:v>
                </c:pt>
                <c:pt idx="250">
                  <c:v>8-Sep</c:v>
                </c:pt>
                <c:pt idx="251">
                  <c:v>9-Sep</c:v>
                </c:pt>
                <c:pt idx="252">
                  <c:v>10-Sep</c:v>
                </c:pt>
                <c:pt idx="253">
                  <c:v>11-Sep</c:v>
                </c:pt>
                <c:pt idx="254">
                  <c:v>12-Sep</c:v>
                </c:pt>
                <c:pt idx="255">
                  <c:v>13-Sep</c:v>
                </c:pt>
                <c:pt idx="256">
                  <c:v>14-Sep</c:v>
                </c:pt>
                <c:pt idx="257">
                  <c:v>15-Sep</c:v>
                </c:pt>
                <c:pt idx="258">
                  <c:v>16-Sep</c:v>
                </c:pt>
                <c:pt idx="259">
                  <c:v>17-Sep</c:v>
                </c:pt>
                <c:pt idx="260">
                  <c:v>18-Sep</c:v>
                </c:pt>
                <c:pt idx="261">
                  <c:v>19-Sep</c:v>
                </c:pt>
                <c:pt idx="262">
                  <c:v>20-Sep</c:v>
                </c:pt>
                <c:pt idx="263">
                  <c:v>21-Sep</c:v>
                </c:pt>
                <c:pt idx="264">
                  <c:v>22-Sep</c:v>
                </c:pt>
                <c:pt idx="265">
                  <c:v>23-Sep</c:v>
                </c:pt>
                <c:pt idx="266">
                  <c:v>26-Sep</c:v>
                </c:pt>
                <c:pt idx="267">
                  <c:v>27-Sep</c:v>
                </c:pt>
                <c:pt idx="268">
                  <c:v>28-Sep</c:v>
                </c:pt>
                <c:pt idx="269">
                  <c:v>29-Sep</c:v>
                </c:pt>
                <c:pt idx="270">
                  <c:v>30-Sep</c:v>
                </c:pt>
                <c:pt idx="271">
                  <c:v>1-Oct</c:v>
                </c:pt>
                <c:pt idx="272">
                  <c:v>2-Oct</c:v>
                </c:pt>
                <c:pt idx="273">
                  <c:v>3-Oct</c:v>
                </c:pt>
                <c:pt idx="274">
                  <c:v>4-Oct</c:v>
                </c:pt>
                <c:pt idx="275">
                  <c:v>6-Oct</c:v>
                </c:pt>
                <c:pt idx="276">
                  <c:v>7-Oct</c:v>
                </c:pt>
                <c:pt idx="277">
                  <c:v>8-Oct</c:v>
                </c:pt>
                <c:pt idx="278">
                  <c:v>9-Oct</c:v>
                </c:pt>
                <c:pt idx="279">
                  <c:v>10-Oct</c:v>
                </c:pt>
                <c:pt idx="280">
                  <c:v>11-Oct</c:v>
                </c:pt>
                <c:pt idx="281">
                  <c:v>13-Oct</c:v>
                </c:pt>
                <c:pt idx="282">
                  <c:v>14-Oct</c:v>
                </c:pt>
                <c:pt idx="283">
                  <c:v>15-Oct</c:v>
                </c:pt>
                <c:pt idx="284">
                  <c:v>16-Oct</c:v>
                </c:pt>
                <c:pt idx="285">
                  <c:v>17-Oct</c:v>
                </c:pt>
                <c:pt idx="286">
                  <c:v>18-Oct</c:v>
                </c:pt>
                <c:pt idx="287">
                  <c:v>20-Oct</c:v>
                </c:pt>
                <c:pt idx="288">
                  <c:v>21-Oct</c:v>
                </c:pt>
                <c:pt idx="289">
                  <c:v>22-Oct</c:v>
                </c:pt>
                <c:pt idx="290">
                  <c:v>23-Oct</c:v>
                </c:pt>
                <c:pt idx="291">
                  <c:v>24-Oct</c:v>
                </c:pt>
                <c:pt idx="292">
                  <c:v>25-Oct</c:v>
                </c:pt>
                <c:pt idx="293">
                  <c:v>27-Oct</c:v>
                </c:pt>
                <c:pt idx="294">
                  <c:v>28-Oct</c:v>
                </c:pt>
                <c:pt idx="295">
                  <c:v>29-Oct</c:v>
                </c:pt>
                <c:pt idx="296">
                  <c:v>30-Oct</c:v>
                </c:pt>
                <c:pt idx="297">
                  <c:v>31-Oct</c:v>
                </c:pt>
                <c:pt idx="298">
                  <c:v>1-Nov</c:v>
                </c:pt>
                <c:pt idx="299">
                  <c:v>2-Nov</c:v>
                </c:pt>
                <c:pt idx="300">
                  <c:v>3-Nov</c:v>
                </c:pt>
                <c:pt idx="301">
                  <c:v>4-Nov</c:v>
                </c:pt>
                <c:pt idx="302">
                  <c:v>5-Nov</c:v>
                </c:pt>
                <c:pt idx="303">
                  <c:v>6-Nov</c:v>
                </c:pt>
                <c:pt idx="304">
                  <c:v>7-Nov</c:v>
                </c:pt>
                <c:pt idx="305">
                  <c:v>8-Nov</c:v>
                </c:pt>
                <c:pt idx="306">
                  <c:v>9-Nov</c:v>
                </c:pt>
                <c:pt idx="307">
                  <c:v>10-Nov</c:v>
                </c:pt>
                <c:pt idx="308">
                  <c:v>11-Nov</c:v>
                </c:pt>
                <c:pt idx="309">
                  <c:v>12-Nov</c:v>
                </c:pt>
                <c:pt idx="310">
                  <c:v>13-Nov</c:v>
                </c:pt>
                <c:pt idx="311">
                  <c:v>14-Nov</c:v>
                </c:pt>
                <c:pt idx="312">
                  <c:v>15-Nov</c:v>
                </c:pt>
                <c:pt idx="313">
                  <c:v>16-Nov</c:v>
                </c:pt>
                <c:pt idx="314">
                  <c:v>17-Nov</c:v>
                </c:pt>
                <c:pt idx="315">
                  <c:v>18-Nov</c:v>
                </c:pt>
                <c:pt idx="316">
                  <c:v>19-Nov</c:v>
                </c:pt>
                <c:pt idx="317">
                  <c:v>20-Nov</c:v>
                </c:pt>
                <c:pt idx="318">
                  <c:v>21-Nov</c:v>
                </c:pt>
                <c:pt idx="319">
                  <c:v>22-Nov</c:v>
                </c:pt>
                <c:pt idx="320">
                  <c:v>23-Nov</c:v>
                </c:pt>
                <c:pt idx="321">
                  <c:v>24-Nov</c:v>
                </c:pt>
                <c:pt idx="322">
                  <c:v>25-Nov</c:v>
                </c:pt>
                <c:pt idx="323">
                  <c:v>26-Nov</c:v>
                </c:pt>
                <c:pt idx="324">
                  <c:v>27-Nov</c:v>
                </c:pt>
                <c:pt idx="325">
                  <c:v>28-Nov</c:v>
                </c:pt>
                <c:pt idx="326">
                  <c:v>29-Nov</c:v>
                </c:pt>
                <c:pt idx="327">
                  <c:v>30-Nov</c:v>
                </c:pt>
                <c:pt idx="328">
                  <c:v>1-Dec</c:v>
                </c:pt>
                <c:pt idx="329">
                  <c:v>2-Dec</c:v>
                </c:pt>
                <c:pt idx="330">
                  <c:v>3-Dec</c:v>
                </c:pt>
                <c:pt idx="331">
                  <c:v>4-Dec</c:v>
                </c:pt>
                <c:pt idx="332">
                  <c:v>5-Dec</c:v>
                </c:pt>
                <c:pt idx="333">
                  <c:v>6-Dec</c:v>
                </c:pt>
                <c:pt idx="334">
                  <c:v>7-Dec</c:v>
                </c:pt>
                <c:pt idx="335">
                  <c:v>8-Dec</c:v>
                </c:pt>
                <c:pt idx="336">
                  <c:v>9-Dec</c:v>
                </c:pt>
                <c:pt idx="337">
                  <c:v>10-Dec</c:v>
                </c:pt>
                <c:pt idx="338">
                  <c:v>11-Dec</c:v>
                </c:pt>
                <c:pt idx="339">
                  <c:v>12-Dec</c:v>
                </c:pt>
                <c:pt idx="340">
                  <c:v>13-Dec</c:v>
                </c:pt>
                <c:pt idx="341">
                  <c:v>14-Dec</c:v>
                </c:pt>
                <c:pt idx="342">
                  <c:v>15-Dec</c:v>
                </c:pt>
                <c:pt idx="343">
                  <c:v>16-Dec</c:v>
                </c:pt>
                <c:pt idx="344">
                  <c:v>17-Dec</c:v>
                </c:pt>
                <c:pt idx="345">
                  <c:v>18-Dec</c:v>
                </c:pt>
                <c:pt idx="346">
                  <c:v>19-Dec</c:v>
                </c:pt>
                <c:pt idx="347">
                  <c:v>20-Dec</c:v>
                </c:pt>
                <c:pt idx="348">
                  <c:v>21-Dec</c:v>
                </c:pt>
                <c:pt idx="349">
                  <c:v>22-Dec</c:v>
                </c:pt>
                <c:pt idx="350">
                  <c:v>23-Dec</c:v>
                </c:pt>
                <c:pt idx="351">
                  <c:v>24-Dec</c:v>
                </c:pt>
                <c:pt idx="352">
                  <c:v>26-Dec</c:v>
                </c:pt>
                <c:pt idx="353">
                  <c:v>27-Dec</c:v>
                </c:pt>
                <c:pt idx="354">
                  <c:v>28-Dec</c:v>
                </c:pt>
                <c:pt idx="355">
                  <c:v>29-Dec</c:v>
                </c:pt>
                <c:pt idx="356">
                  <c:v>30-Dec</c:v>
                </c:pt>
                <c:pt idx="357">
                  <c:v>31-Dec</c:v>
                </c:pt>
              </c:strCache>
            </c:strRef>
          </c:cat>
          <c:val>
            <c:numRef>
              <c:f>'Q1'!$J$3:$J$360</c:f>
              <c:numCache>
                <c:formatCode>General</c:formatCode>
                <c:ptCount val="358"/>
                <c:pt idx="0">
                  <c:v>136</c:v>
                </c:pt>
                <c:pt idx="1">
                  <c:v>136</c:v>
                </c:pt>
                <c:pt idx="2">
                  <c:v>136</c:v>
                </c:pt>
                <c:pt idx="3">
                  <c:v>136</c:v>
                </c:pt>
                <c:pt idx="4">
                  <c:v>136</c:v>
                </c:pt>
                <c:pt idx="5">
                  <c:v>136</c:v>
                </c:pt>
                <c:pt idx="6">
                  <c:v>136</c:v>
                </c:pt>
                <c:pt idx="7">
                  <c:v>136</c:v>
                </c:pt>
                <c:pt idx="8">
                  <c:v>136</c:v>
                </c:pt>
                <c:pt idx="9">
                  <c:v>136</c:v>
                </c:pt>
                <c:pt idx="10">
                  <c:v>136</c:v>
                </c:pt>
                <c:pt idx="11">
                  <c:v>136</c:v>
                </c:pt>
                <c:pt idx="12">
                  <c:v>136</c:v>
                </c:pt>
                <c:pt idx="13">
                  <c:v>136</c:v>
                </c:pt>
                <c:pt idx="14">
                  <c:v>136</c:v>
                </c:pt>
                <c:pt idx="15">
                  <c:v>136</c:v>
                </c:pt>
                <c:pt idx="16">
                  <c:v>136</c:v>
                </c:pt>
                <c:pt idx="17">
                  <c:v>136</c:v>
                </c:pt>
                <c:pt idx="18">
                  <c:v>136</c:v>
                </c:pt>
                <c:pt idx="19">
                  <c:v>136</c:v>
                </c:pt>
                <c:pt idx="20">
                  <c:v>136</c:v>
                </c:pt>
                <c:pt idx="21">
                  <c:v>136</c:v>
                </c:pt>
                <c:pt idx="22">
                  <c:v>136</c:v>
                </c:pt>
                <c:pt idx="23">
                  <c:v>136</c:v>
                </c:pt>
                <c:pt idx="24">
                  <c:v>136</c:v>
                </c:pt>
                <c:pt idx="25">
                  <c:v>136</c:v>
                </c:pt>
                <c:pt idx="26">
                  <c:v>136</c:v>
                </c:pt>
                <c:pt idx="27">
                  <c:v>136</c:v>
                </c:pt>
                <c:pt idx="28">
                  <c:v>136</c:v>
                </c:pt>
                <c:pt idx="29">
                  <c:v>136</c:v>
                </c:pt>
                <c:pt idx="30">
                  <c:v>136</c:v>
                </c:pt>
                <c:pt idx="31">
                  <c:v>136</c:v>
                </c:pt>
                <c:pt idx="32">
                  <c:v>136</c:v>
                </c:pt>
                <c:pt idx="33">
                  <c:v>136</c:v>
                </c:pt>
                <c:pt idx="34">
                  <c:v>136</c:v>
                </c:pt>
                <c:pt idx="35">
                  <c:v>136</c:v>
                </c:pt>
                <c:pt idx="36">
                  <c:v>136</c:v>
                </c:pt>
                <c:pt idx="37">
                  <c:v>136</c:v>
                </c:pt>
                <c:pt idx="38">
                  <c:v>136</c:v>
                </c:pt>
                <c:pt idx="39">
                  <c:v>136</c:v>
                </c:pt>
                <c:pt idx="40">
                  <c:v>136</c:v>
                </c:pt>
                <c:pt idx="41">
                  <c:v>136</c:v>
                </c:pt>
                <c:pt idx="42">
                  <c:v>136</c:v>
                </c:pt>
                <c:pt idx="43">
                  <c:v>136</c:v>
                </c:pt>
                <c:pt idx="44">
                  <c:v>136</c:v>
                </c:pt>
                <c:pt idx="45">
                  <c:v>136</c:v>
                </c:pt>
                <c:pt idx="46">
                  <c:v>136</c:v>
                </c:pt>
                <c:pt idx="47">
                  <c:v>136</c:v>
                </c:pt>
                <c:pt idx="48">
                  <c:v>136</c:v>
                </c:pt>
                <c:pt idx="49">
                  <c:v>136</c:v>
                </c:pt>
                <c:pt idx="50">
                  <c:v>136</c:v>
                </c:pt>
                <c:pt idx="51">
                  <c:v>136</c:v>
                </c:pt>
                <c:pt idx="52">
                  <c:v>136</c:v>
                </c:pt>
                <c:pt idx="53">
                  <c:v>136</c:v>
                </c:pt>
                <c:pt idx="54">
                  <c:v>136</c:v>
                </c:pt>
                <c:pt idx="55">
                  <c:v>136</c:v>
                </c:pt>
                <c:pt idx="56">
                  <c:v>136</c:v>
                </c:pt>
                <c:pt idx="57">
                  <c:v>136</c:v>
                </c:pt>
                <c:pt idx="58">
                  <c:v>136</c:v>
                </c:pt>
                <c:pt idx="59">
                  <c:v>136</c:v>
                </c:pt>
                <c:pt idx="60">
                  <c:v>136</c:v>
                </c:pt>
                <c:pt idx="61">
                  <c:v>136</c:v>
                </c:pt>
                <c:pt idx="62">
                  <c:v>136</c:v>
                </c:pt>
                <c:pt idx="63">
                  <c:v>136</c:v>
                </c:pt>
                <c:pt idx="64">
                  <c:v>136</c:v>
                </c:pt>
                <c:pt idx="65">
                  <c:v>136</c:v>
                </c:pt>
                <c:pt idx="66">
                  <c:v>136</c:v>
                </c:pt>
                <c:pt idx="67">
                  <c:v>136</c:v>
                </c:pt>
                <c:pt idx="68">
                  <c:v>136</c:v>
                </c:pt>
                <c:pt idx="69">
                  <c:v>136</c:v>
                </c:pt>
                <c:pt idx="70">
                  <c:v>136</c:v>
                </c:pt>
                <c:pt idx="71">
                  <c:v>136</c:v>
                </c:pt>
                <c:pt idx="72">
                  <c:v>136</c:v>
                </c:pt>
                <c:pt idx="73">
                  <c:v>136</c:v>
                </c:pt>
                <c:pt idx="74">
                  <c:v>136</c:v>
                </c:pt>
                <c:pt idx="75">
                  <c:v>136</c:v>
                </c:pt>
                <c:pt idx="76">
                  <c:v>136</c:v>
                </c:pt>
                <c:pt idx="77">
                  <c:v>136</c:v>
                </c:pt>
                <c:pt idx="78">
                  <c:v>136</c:v>
                </c:pt>
                <c:pt idx="79">
                  <c:v>136</c:v>
                </c:pt>
                <c:pt idx="80">
                  <c:v>136</c:v>
                </c:pt>
                <c:pt idx="81">
                  <c:v>136</c:v>
                </c:pt>
                <c:pt idx="82">
                  <c:v>136</c:v>
                </c:pt>
                <c:pt idx="83">
                  <c:v>136</c:v>
                </c:pt>
                <c:pt idx="84">
                  <c:v>136</c:v>
                </c:pt>
                <c:pt idx="85">
                  <c:v>136</c:v>
                </c:pt>
                <c:pt idx="86">
                  <c:v>136</c:v>
                </c:pt>
                <c:pt idx="87">
                  <c:v>136</c:v>
                </c:pt>
                <c:pt idx="88">
                  <c:v>136</c:v>
                </c:pt>
                <c:pt idx="89">
                  <c:v>136</c:v>
                </c:pt>
                <c:pt idx="90">
                  <c:v>136</c:v>
                </c:pt>
                <c:pt idx="91">
                  <c:v>136</c:v>
                </c:pt>
                <c:pt idx="92">
                  <c:v>136</c:v>
                </c:pt>
                <c:pt idx="93">
                  <c:v>136</c:v>
                </c:pt>
                <c:pt idx="94">
                  <c:v>136</c:v>
                </c:pt>
                <c:pt idx="95">
                  <c:v>136</c:v>
                </c:pt>
                <c:pt idx="96">
                  <c:v>136</c:v>
                </c:pt>
                <c:pt idx="97">
                  <c:v>136</c:v>
                </c:pt>
                <c:pt idx="98">
                  <c:v>136</c:v>
                </c:pt>
                <c:pt idx="99">
                  <c:v>136</c:v>
                </c:pt>
                <c:pt idx="100">
                  <c:v>136</c:v>
                </c:pt>
                <c:pt idx="101">
                  <c:v>136</c:v>
                </c:pt>
                <c:pt idx="102">
                  <c:v>136</c:v>
                </c:pt>
                <c:pt idx="103">
                  <c:v>136</c:v>
                </c:pt>
                <c:pt idx="104">
                  <c:v>136</c:v>
                </c:pt>
                <c:pt idx="105">
                  <c:v>136</c:v>
                </c:pt>
                <c:pt idx="106">
                  <c:v>136</c:v>
                </c:pt>
                <c:pt idx="107">
                  <c:v>136</c:v>
                </c:pt>
                <c:pt idx="108">
                  <c:v>136</c:v>
                </c:pt>
                <c:pt idx="109">
                  <c:v>136</c:v>
                </c:pt>
                <c:pt idx="110">
                  <c:v>136</c:v>
                </c:pt>
                <c:pt idx="111">
                  <c:v>136</c:v>
                </c:pt>
                <c:pt idx="112">
                  <c:v>136</c:v>
                </c:pt>
                <c:pt idx="113">
                  <c:v>136</c:v>
                </c:pt>
                <c:pt idx="114">
                  <c:v>136</c:v>
                </c:pt>
                <c:pt idx="115">
                  <c:v>136</c:v>
                </c:pt>
                <c:pt idx="116">
                  <c:v>136</c:v>
                </c:pt>
                <c:pt idx="117">
                  <c:v>136</c:v>
                </c:pt>
                <c:pt idx="118">
                  <c:v>136</c:v>
                </c:pt>
                <c:pt idx="119">
                  <c:v>136</c:v>
                </c:pt>
                <c:pt idx="120">
                  <c:v>136</c:v>
                </c:pt>
                <c:pt idx="121">
                  <c:v>136</c:v>
                </c:pt>
                <c:pt idx="122">
                  <c:v>136</c:v>
                </c:pt>
                <c:pt idx="123">
                  <c:v>136</c:v>
                </c:pt>
                <c:pt idx="124">
                  <c:v>136</c:v>
                </c:pt>
                <c:pt idx="125">
                  <c:v>136</c:v>
                </c:pt>
                <c:pt idx="126">
                  <c:v>136</c:v>
                </c:pt>
                <c:pt idx="127">
                  <c:v>136</c:v>
                </c:pt>
                <c:pt idx="128">
                  <c:v>136</c:v>
                </c:pt>
                <c:pt idx="129">
                  <c:v>136</c:v>
                </c:pt>
                <c:pt idx="130">
                  <c:v>136</c:v>
                </c:pt>
                <c:pt idx="131">
                  <c:v>136</c:v>
                </c:pt>
                <c:pt idx="132">
                  <c:v>136</c:v>
                </c:pt>
                <c:pt idx="133">
                  <c:v>136</c:v>
                </c:pt>
                <c:pt idx="134">
                  <c:v>136</c:v>
                </c:pt>
                <c:pt idx="135">
                  <c:v>136</c:v>
                </c:pt>
                <c:pt idx="136">
                  <c:v>136</c:v>
                </c:pt>
                <c:pt idx="137">
                  <c:v>136</c:v>
                </c:pt>
                <c:pt idx="138">
                  <c:v>136</c:v>
                </c:pt>
                <c:pt idx="139">
                  <c:v>136</c:v>
                </c:pt>
                <c:pt idx="140">
                  <c:v>136</c:v>
                </c:pt>
                <c:pt idx="141">
                  <c:v>136</c:v>
                </c:pt>
                <c:pt idx="142">
                  <c:v>136</c:v>
                </c:pt>
                <c:pt idx="143">
                  <c:v>136</c:v>
                </c:pt>
                <c:pt idx="144">
                  <c:v>136</c:v>
                </c:pt>
                <c:pt idx="145">
                  <c:v>136</c:v>
                </c:pt>
                <c:pt idx="146">
                  <c:v>136</c:v>
                </c:pt>
                <c:pt idx="147">
                  <c:v>136</c:v>
                </c:pt>
                <c:pt idx="148">
                  <c:v>136</c:v>
                </c:pt>
                <c:pt idx="149">
                  <c:v>136</c:v>
                </c:pt>
                <c:pt idx="150">
                  <c:v>136</c:v>
                </c:pt>
                <c:pt idx="151">
                  <c:v>136</c:v>
                </c:pt>
                <c:pt idx="152">
                  <c:v>136</c:v>
                </c:pt>
                <c:pt idx="153">
                  <c:v>136</c:v>
                </c:pt>
                <c:pt idx="154">
                  <c:v>136</c:v>
                </c:pt>
                <c:pt idx="155">
                  <c:v>136</c:v>
                </c:pt>
                <c:pt idx="156">
                  <c:v>136</c:v>
                </c:pt>
                <c:pt idx="157">
                  <c:v>136</c:v>
                </c:pt>
                <c:pt idx="158">
                  <c:v>136</c:v>
                </c:pt>
                <c:pt idx="159">
                  <c:v>136</c:v>
                </c:pt>
                <c:pt idx="160">
                  <c:v>136</c:v>
                </c:pt>
                <c:pt idx="161">
                  <c:v>136</c:v>
                </c:pt>
                <c:pt idx="162">
                  <c:v>136</c:v>
                </c:pt>
                <c:pt idx="163">
                  <c:v>136</c:v>
                </c:pt>
                <c:pt idx="164">
                  <c:v>136</c:v>
                </c:pt>
                <c:pt idx="165">
                  <c:v>136</c:v>
                </c:pt>
                <c:pt idx="166">
                  <c:v>136</c:v>
                </c:pt>
                <c:pt idx="167">
                  <c:v>136</c:v>
                </c:pt>
                <c:pt idx="168">
                  <c:v>136</c:v>
                </c:pt>
                <c:pt idx="169">
                  <c:v>136</c:v>
                </c:pt>
                <c:pt idx="170">
                  <c:v>136</c:v>
                </c:pt>
                <c:pt idx="171">
                  <c:v>136</c:v>
                </c:pt>
                <c:pt idx="172">
                  <c:v>136</c:v>
                </c:pt>
                <c:pt idx="173">
                  <c:v>136</c:v>
                </c:pt>
                <c:pt idx="174">
                  <c:v>136</c:v>
                </c:pt>
                <c:pt idx="175">
                  <c:v>136</c:v>
                </c:pt>
                <c:pt idx="176">
                  <c:v>136</c:v>
                </c:pt>
                <c:pt idx="177">
                  <c:v>136</c:v>
                </c:pt>
                <c:pt idx="178">
                  <c:v>136</c:v>
                </c:pt>
                <c:pt idx="179">
                  <c:v>136</c:v>
                </c:pt>
                <c:pt idx="180">
                  <c:v>136</c:v>
                </c:pt>
                <c:pt idx="181">
                  <c:v>136</c:v>
                </c:pt>
                <c:pt idx="182">
                  <c:v>136</c:v>
                </c:pt>
                <c:pt idx="183">
                  <c:v>136</c:v>
                </c:pt>
                <c:pt idx="184">
                  <c:v>136</c:v>
                </c:pt>
                <c:pt idx="185">
                  <c:v>136</c:v>
                </c:pt>
                <c:pt idx="186">
                  <c:v>136</c:v>
                </c:pt>
                <c:pt idx="187">
                  <c:v>136</c:v>
                </c:pt>
                <c:pt idx="188">
                  <c:v>136</c:v>
                </c:pt>
                <c:pt idx="189">
                  <c:v>136</c:v>
                </c:pt>
                <c:pt idx="190">
                  <c:v>136</c:v>
                </c:pt>
                <c:pt idx="191">
                  <c:v>136</c:v>
                </c:pt>
                <c:pt idx="192">
                  <c:v>136</c:v>
                </c:pt>
                <c:pt idx="193">
                  <c:v>136</c:v>
                </c:pt>
                <c:pt idx="194">
                  <c:v>136</c:v>
                </c:pt>
                <c:pt idx="195">
                  <c:v>136</c:v>
                </c:pt>
                <c:pt idx="196">
                  <c:v>136</c:v>
                </c:pt>
                <c:pt idx="197">
                  <c:v>136</c:v>
                </c:pt>
                <c:pt idx="198">
                  <c:v>136</c:v>
                </c:pt>
                <c:pt idx="199">
                  <c:v>136</c:v>
                </c:pt>
                <c:pt idx="200">
                  <c:v>136</c:v>
                </c:pt>
                <c:pt idx="201">
                  <c:v>136</c:v>
                </c:pt>
                <c:pt idx="202">
                  <c:v>136</c:v>
                </c:pt>
                <c:pt idx="203">
                  <c:v>136</c:v>
                </c:pt>
                <c:pt idx="204">
                  <c:v>136</c:v>
                </c:pt>
                <c:pt idx="205">
                  <c:v>136</c:v>
                </c:pt>
                <c:pt idx="206">
                  <c:v>136</c:v>
                </c:pt>
                <c:pt idx="207">
                  <c:v>136</c:v>
                </c:pt>
                <c:pt idx="208">
                  <c:v>136</c:v>
                </c:pt>
                <c:pt idx="209">
                  <c:v>136</c:v>
                </c:pt>
                <c:pt idx="210">
                  <c:v>136</c:v>
                </c:pt>
                <c:pt idx="211">
                  <c:v>136</c:v>
                </c:pt>
                <c:pt idx="212">
                  <c:v>136</c:v>
                </c:pt>
                <c:pt idx="213">
                  <c:v>136</c:v>
                </c:pt>
                <c:pt idx="214">
                  <c:v>136</c:v>
                </c:pt>
                <c:pt idx="215">
                  <c:v>136</c:v>
                </c:pt>
                <c:pt idx="216">
                  <c:v>136</c:v>
                </c:pt>
                <c:pt idx="217">
                  <c:v>136</c:v>
                </c:pt>
                <c:pt idx="218">
                  <c:v>136</c:v>
                </c:pt>
                <c:pt idx="219">
                  <c:v>136</c:v>
                </c:pt>
                <c:pt idx="220">
                  <c:v>136</c:v>
                </c:pt>
                <c:pt idx="221">
                  <c:v>136</c:v>
                </c:pt>
                <c:pt idx="222">
                  <c:v>136</c:v>
                </c:pt>
                <c:pt idx="223">
                  <c:v>136</c:v>
                </c:pt>
                <c:pt idx="224">
                  <c:v>136</c:v>
                </c:pt>
                <c:pt idx="225">
                  <c:v>136</c:v>
                </c:pt>
                <c:pt idx="226">
                  <c:v>136</c:v>
                </c:pt>
                <c:pt idx="227">
                  <c:v>136</c:v>
                </c:pt>
                <c:pt idx="228">
                  <c:v>136</c:v>
                </c:pt>
                <c:pt idx="229">
                  <c:v>136</c:v>
                </c:pt>
                <c:pt idx="230">
                  <c:v>136</c:v>
                </c:pt>
                <c:pt idx="231">
                  <c:v>136</c:v>
                </c:pt>
                <c:pt idx="232">
                  <c:v>136</c:v>
                </c:pt>
                <c:pt idx="233">
                  <c:v>136</c:v>
                </c:pt>
                <c:pt idx="234">
                  <c:v>136</c:v>
                </c:pt>
                <c:pt idx="235">
                  <c:v>136</c:v>
                </c:pt>
                <c:pt idx="236">
                  <c:v>136</c:v>
                </c:pt>
                <c:pt idx="237">
                  <c:v>136</c:v>
                </c:pt>
                <c:pt idx="238">
                  <c:v>136</c:v>
                </c:pt>
                <c:pt idx="239">
                  <c:v>136</c:v>
                </c:pt>
                <c:pt idx="240">
                  <c:v>136</c:v>
                </c:pt>
                <c:pt idx="241">
                  <c:v>136</c:v>
                </c:pt>
                <c:pt idx="242">
                  <c:v>136</c:v>
                </c:pt>
                <c:pt idx="243">
                  <c:v>136</c:v>
                </c:pt>
                <c:pt idx="244">
                  <c:v>136</c:v>
                </c:pt>
                <c:pt idx="245">
                  <c:v>136</c:v>
                </c:pt>
                <c:pt idx="246">
                  <c:v>136</c:v>
                </c:pt>
                <c:pt idx="247">
                  <c:v>136</c:v>
                </c:pt>
                <c:pt idx="248">
                  <c:v>136</c:v>
                </c:pt>
                <c:pt idx="249">
                  <c:v>136</c:v>
                </c:pt>
                <c:pt idx="250">
                  <c:v>136</c:v>
                </c:pt>
                <c:pt idx="251">
                  <c:v>136</c:v>
                </c:pt>
                <c:pt idx="252">
                  <c:v>136</c:v>
                </c:pt>
                <c:pt idx="253">
                  <c:v>136</c:v>
                </c:pt>
                <c:pt idx="254">
                  <c:v>136</c:v>
                </c:pt>
                <c:pt idx="255">
                  <c:v>136</c:v>
                </c:pt>
                <c:pt idx="256">
                  <c:v>136</c:v>
                </c:pt>
                <c:pt idx="257">
                  <c:v>136</c:v>
                </c:pt>
                <c:pt idx="258">
                  <c:v>136</c:v>
                </c:pt>
                <c:pt idx="259">
                  <c:v>136</c:v>
                </c:pt>
                <c:pt idx="260">
                  <c:v>136</c:v>
                </c:pt>
                <c:pt idx="261">
                  <c:v>136</c:v>
                </c:pt>
                <c:pt idx="262">
                  <c:v>136</c:v>
                </c:pt>
                <c:pt idx="263">
                  <c:v>136</c:v>
                </c:pt>
                <c:pt idx="264">
                  <c:v>136</c:v>
                </c:pt>
                <c:pt idx="265">
                  <c:v>136</c:v>
                </c:pt>
                <c:pt idx="266">
                  <c:v>136</c:v>
                </c:pt>
                <c:pt idx="267">
                  <c:v>136</c:v>
                </c:pt>
                <c:pt idx="268">
                  <c:v>136</c:v>
                </c:pt>
                <c:pt idx="269">
                  <c:v>136</c:v>
                </c:pt>
                <c:pt idx="270">
                  <c:v>136</c:v>
                </c:pt>
                <c:pt idx="271">
                  <c:v>136</c:v>
                </c:pt>
                <c:pt idx="272">
                  <c:v>136</c:v>
                </c:pt>
                <c:pt idx="273">
                  <c:v>136</c:v>
                </c:pt>
                <c:pt idx="274">
                  <c:v>136</c:v>
                </c:pt>
                <c:pt idx="275">
                  <c:v>136</c:v>
                </c:pt>
                <c:pt idx="276">
                  <c:v>136</c:v>
                </c:pt>
                <c:pt idx="277">
                  <c:v>136</c:v>
                </c:pt>
                <c:pt idx="278">
                  <c:v>136</c:v>
                </c:pt>
                <c:pt idx="279">
                  <c:v>136</c:v>
                </c:pt>
                <c:pt idx="280">
                  <c:v>136</c:v>
                </c:pt>
                <c:pt idx="281">
                  <c:v>136</c:v>
                </c:pt>
                <c:pt idx="282">
                  <c:v>136</c:v>
                </c:pt>
                <c:pt idx="283">
                  <c:v>136</c:v>
                </c:pt>
                <c:pt idx="284">
                  <c:v>136</c:v>
                </c:pt>
                <c:pt idx="285">
                  <c:v>136</c:v>
                </c:pt>
                <c:pt idx="286">
                  <c:v>136</c:v>
                </c:pt>
                <c:pt idx="287">
                  <c:v>136</c:v>
                </c:pt>
                <c:pt idx="288">
                  <c:v>136</c:v>
                </c:pt>
                <c:pt idx="289">
                  <c:v>136</c:v>
                </c:pt>
                <c:pt idx="290">
                  <c:v>136</c:v>
                </c:pt>
                <c:pt idx="291">
                  <c:v>136</c:v>
                </c:pt>
                <c:pt idx="292">
                  <c:v>136</c:v>
                </c:pt>
                <c:pt idx="293">
                  <c:v>136</c:v>
                </c:pt>
                <c:pt idx="294">
                  <c:v>136</c:v>
                </c:pt>
                <c:pt idx="295">
                  <c:v>136</c:v>
                </c:pt>
                <c:pt idx="296">
                  <c:v>136</c:v>
                </c:pt>
                <c:pt idx="297">
                  <c:v>136</c:v>
                </c:pt>
                <c:pt idx="298">
                  <c:v>136</c:v>
                </c:pt>
                <c:pt idx="299">
                  <c:v>136</c:v>
                </c:pt>
                <c:pt idx="300">
                  <c:v>136</c:v>
                </c:pt>
                <c:pt idx="301">
                  <c:v>136</c:v>
                </c:pt>
                <c:pt idx="302">
                  <c:v>136</c:v>
                </c:pt>
                <c:pt idx="303">
                  <c:v>136</c:v>
                </c:pt>
                <c:pt idx="304">
                  <c:v>136</c:v>
                </c:pt>
                <c:pt idx="305">
                  <c:v>136</c:v>
                </c:pt>
                <c:pt idx="306">
                  <c:v>136</c:v>
                </c:pt>
                <c:pt idx="307">
                  <c:v>136</c:v>
                </c:pt>
                <c:pt idx="308">
                  <c:v>136</c:v>
                </c:pt>
                <c:pt idx="309">
                  <c:v>136</c:v>
                </c:pt>
                <c:pt idx="310">
                  <c:v>136</c:v>
                </c:pt>
                <c:pt idx="311">
                  <c:v>136</c:v>
                </c:pt>
                <c:pt idx="312">
                  <c:v>136</c:v>
                </c:pt>
                <c:pt idx="313">
                  <c:v>136</c:v>
                </c:pt>
                <c:pt idx="314">
                  <c:v>136</c:v>
                </c:pt>
                <c:pt idx="315">
                  <c:v>136</c:v>
                </c:pt>
                <c:pt idx="316">
                  <c:v>136</c:v>
                </c:pt>
                <c:pt idx="317">
                  <c:v>136</c:v>
                </c:pt>
                <c:pt idx="318">
                  <c:v>136</c:v>
                </c:pt>
                <c:pt idx="319">
                  <c:v>136</c:v>
                </c:pt>
                <c:pt idx="320">
                  <c:v>136</c:v>
                </c:pt>
                <c:pt idx="321">
                  <c:v>136</c:v>
                </c:pt>
                <c:pt idx="322">
                  <c:v>136</c:v>
                </c:pt>
                <c:pt idx="323">
                  <c:v>136</c:v>
                </c:pt>
                <c:pt idx="324">
                  <c:v>136</c:v>
                </c:pt>
                <c:pt idx="325">
                  <c:v>136</c:v>
                </c:pt>
                <c:pt idx="326">
                  <c:v>136</c:v>
                </c:pt>
                <c:pt idx="327">
                  <c:v>136</c:v>
                </c:pt>
                <c:pt idx="328">
                  <c:v>136</c:v>
                </c:pt>
                <c:pt idx="329">
                  <c:v>136</c:v>
                </c:pt>
                <c:pt idx="330">
                  <c:v>136</c:v>
                </c:pt>
                <c:pt idx="331">
                  <c:v>136</c:v>
                </c:pt>
                <c:pt idx="332">
                  <c:v>136</c:v>
                </c:pt>
                <c:pt idx="333">
                  <c:v>136</c:v>
                </c:pt>
                <c:pt idx="334">
                  <c:v>136</c:v>
                </c:pt>
                <c:pt idx="335">
                  <c:v>136</c:v>
                </c:pt>
                <c:pt idx="336">
                  <c:v>136</c:v>
                </c:pt>
                <c:pt idx="337">
                  <c:v>136</c:v>
                </c:pt>
                <c:pt idx="338">
                  <c:v>136</c:v>
                </c:pt>
                <c:pt idx="339">
                  <c:v>136</c:v>
                </c:pt>
                <c:pt idx="340">
                  <c:v>136</c:v>
                </c:pt>
                <c:pt idx="341">
                  <c:v>136</c:v>
                </c:pt>
                <c:pt idx="342">
                  <c:v>136</c:v>
                </c:pt>
                <c:pt idx="343">
                  <c:v>136</c:v>
                </c:pt>
                <c:pt idx="344">
                  <c:v>136</c:v>
                </c:pt>
                <c:pt idx="345">
                  <c:v>136</c:v>
                </c:pt>
                <c:pt idx="346">
                  <c:v>136</c:v>
                </c:pt>
                <c:pt idx="347">
                  <c:v>136</c:v>
                </c:pt>
                <c:pt idx="348">
                  <c:v>136</c:v>
                </c:pt>
                <c:pt idx="349">
                  <c:v>136</c:v>
                </c:pt>
                <c:pt idx="350">
                  <c:v>136</c:v>
                </c:pt>
                <c:pt idx="351">
                  <c:v>136</c:v>
                </c:pt>
                <c:pt idx="352">
                  <c:v>136</c:v>
                </c:pt>
                <c:pt idx="353">
                  <c:v>136</c:v>
                </c:pt>
                <c:pt idx="354">
                  <c:v>136</c:v>
                </c:pt>
                <c:pt idx="355">
                  <c:v>136</c:v>
                </c:pt>
                <c:pt idx="356">
                  <c:v>136</c:v>
                </c:pt>
                <c:pt idx="357">
                  <c:v>136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2AB-4C30-8734-C8530A8186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1328656"/>
        <c:axId val="382421680"/>
      </c:lineChart>
      <c:catAx>
        <c:axId val="1981328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1" u="none" strike="noStrike" kern="1200" baseline="0">
                <a:solidFill>
                  <a:srgbClr val="FF33CC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382421680"/>
        <c:crosses val="autoZero"/>
        <c:auto val="1"/>
        <c:lblAlgn val="ctr"/>
        <c:lblOffset val="100"/>
        <c:noMultiLvlLbl val="0"/>
      </c:catAx>
      <c:valAx>
        <c:axId val="3824216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1" u="none" strike="noStrike" kern="1200" baseline="0">
                <a:solidFill>
                  <a:srgbClr val="00B0F0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1981328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[Pizza_sales.xlsx]Q1!PivotTable2</c:name>
    <c:fmtId val="10"/>
  </c:pivotSource>
  <c:chart>
    <c:autoTitleDeleted val="1"/>
    <c:pivotFmts>
      <c:pivotFmt>
        <c:idx val="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layout>
            <c:manualLayout>
              <c:x val="0.4156403624729389"/>
              <c:y val="-8.4875562720133283E-17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layout>
            <c:manualLayout>
              <c:x val="2.4694905837500218E-2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layout>
            <c:manualLayout>
              <c:x val="1.6595015039178498E-2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layout>
            <c:manualLayout>
              <c:x val="2.6441366362051459E-2"/>
              <c:y val="-4.62962962962979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layout>
            <c:manualLayout>
              <c:x val="0.12730635860298484"/>
              <c:y val="-4.62962962962962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layout>
            <c:manualLayout>
              <c:x val="0.19084161925014848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layout>
            <c:manualLayout>
              <c:x val="0.25193650976109738"/>
              <c:y val="-4.62962962962962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layout>
            <c:manualLayout>
              <c:x val="0.30229285207962142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layout>
            <c:manualLayout>
              <c:x val="0.36644615590934337"/>
              <c:y val="-4.62962962962962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layout>
            <c:manualLayout>
              <c:x val="0.35080042914343729"/>
              <c:y val="-4.62962962962962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layout>
            <c:manualLayout>
              <c:x val="0.29219993486215684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layout>
            <c:manualLayout>
              <c:x val="0.23254574017663843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layout>
            <c:manualLayout>
              <c:x val="0.25644941280150202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layout>
            <c:manualLayout>
              <c:x val="0.43643810946989292"/>
              <c:y val="4.629629629629544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layout>
            <c:manualLayout>
              <c:x val="0.20208306990823227"/>
              <c:y val="-8.4875562720133283E-17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layout>
            <c:manualLayout>
              <c:x val="1.6595015039178498E-2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layout>
            <c:manualLayout>
              <c:x val="2.6441366362051459E-2"/>
              <c:y val="-4.62962962962979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layout>
            <c:manualLayout>
              <c:x val="0.20208306990823227"/>
              <c:y val="-8.4875562720133283E-17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layout>
            <c:manualLayout>
              <c:x val="0.43643810946989292"/>
              <c:y val="4.629629629629544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layout>
            <c:manualLayout>
              <c:x val="0.4156403624729389"/>
              <c:y val="-8.4875562720133283E-17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layout>
            <c:manualLayout>
              <c:x val="0.25644941280150202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layout>
            <c:manualLayout>
              <c:x val="0.23254574017663843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layout>
            <c:manualLayout>
              <c:x val="0.29219993486215684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layout>
            <c:manualLayout>
              <c:x val="0.35080042914343729"/>
              <c:y val="-4.62962962962962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layout>
            <c:manualLayout>
              <c:x val="0.36644615590934337"/>
              <c:y val="-4.62962962962962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layout>
            <c:manualLayout>
              <c:x val="0.30229285207962142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layout>
            <c:manualLayout>
              <c:x val="0.25193650976109738"/>
              <c:y val="-4.62962962962962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layout>
            <c:manualLayout>
              <c:x val="0.19084161925014848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layout>
            <c:manualLayout>
              <c:x val="0.12730635860298484"/>
              <c:y val="-4.6296296296296294E-3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layout>
            <c:manualLayout>
              <c:x val="2.4694905837500218E-2"/>
              <c:y val="0"/>
            </c:manualLayout>
          </c:layout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rgbClr val="FF33CC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31750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34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35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36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37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38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39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3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4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5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6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7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8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rgbClr val="FF33CC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31750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3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4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5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6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7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8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9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6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6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6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63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64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rgbClr val="FF33CC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31750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66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67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68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69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3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4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5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6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7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8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79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8575" cap="rnd" cmpd="sng" algn="ctr">
            <a:solidFill>
              <a:srgbClr val="00FF99"/>
            </a:solidFill>
            <a:round/>
          </a:ln>
          <a:effectLst/>
        </c:spPr>
        <c:marker>
          <c:symbol val="circle"/>
          <c:size val="4"/>
          <c:spPr>
            <a:solidFill>
              <a:srgbClr val="FF33CC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</c:pivotFmts>
    <c:plotArea>
      <c:layout>
        <c:manualLayout>
          <c:layoutTarget val="inner"/>
          <c:xMode val="edge"/>
          <c:yMode val="edge"/>
          <c:x val="6.7750230545506138E-3"/>
          <c:y val="0.16563156167979001"/>
          <c:w val="0.98481620183655905"/>
          <c:h val="0.64598066546029576"/>
        </c:manualLayout>
      </c:layout>
      <c:lineChart>
        <c:grouping val="standard"/>
        <c:varyColors val="0"/>
        <c:ser>
          <c:idx val="0"/>
          <c:order val="0"/>
          <c:tx>
            <c:strRef>
              <c:f>'Q1'!$F$2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 cmpd="sng" algn="ctr">
              <a:solidFill>
                <a:srgbClr val="00FF99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FF33CC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dPt>
            <c:idx val="0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31750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19D6-494C-995A-828A27CED9CA}"/>
              </c:ext>
            </c:extLst>
          </c:dPt>
          <c:dPt>
            <c:idx val="1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19D6-494C-995A-828A27CED9CA}"/>
              </c:ext>
            </c:extLst>
          </c:dPt>
          <c:dPt>
            <c:idx val="2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19D6-494C-995A-828A27CED9CA}"/>
              </c:ext>
            </c:extLst>
          </c:dPt>
          <c:dPt>
            <c:idx val="3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19D6-494C-995A-828A27CED9CA}"/>
              </c:ext>
            </c:extLst>
          </c:dPt>
          <c:dPt>
            <c:idx val="4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19D6-494C-995A-828A27CED9CA}"/>
              </c:ext>
            </c:extLst>
          </c:dPt>
          <c:dPt>
            <c:idx val="5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19D6-494C-995A-828A27CED9CA}"/>
              </c:ext>
            </c:extLst>
          </c:dPt>
          <c:dPt>
            <c:idx val="6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D-19D6-494C-995A-828A27CED9CA}"/>
              </c:ext>
            </c:extLst>
          </c:dPt>
          <c:dPt>
            <c:idx val="7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F-19D6-494C-995A-828A27CED9CA}"/>
              </c:ext>
            </c:extLst>
          </c:dPt>
          <c:dPt>
            <c:idx val="8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1-19D6-494C-995A-828A27CED9CA}"/>
              </c:ext>
            </c:extLst>
          </c:dPt>
          <c:dPt>
            <c:idx val="9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3-19D6-494C-995A-828A27CED9CA}"/>
              </c:ext>
            </c:extLst>
          </c:dPt>
          <c:dPt>
            <c:idx val="10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5-19D6-494C-995A-828A27CED9CA}"/>
              </c:ext>
            </c:extLst>
          </c:dPt>
          <c:dPt>
            <c:idx val="11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7-19D6-494C-995A-828A27CED9CA}"/>
              </c:ext>
            </c:extLst>
          </c:dPt>
          <c:dPt>
            <c:idx val="12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9-19D6-494C-995A-828A27CED9CA}"/>
              </c:ext>
            </c:extLst>
          </c:dPt>
          <c:dPt>
            <c:idx val="13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B-19D6-494C-995A-828A27CED9CA}"/>
              </c:ext>
            </c:extLst>
          </c:dPt>
          <c:dPt>
            <c:idx val="14"/>
            <c:marker>
              <c:symbol val="circle"/>
              <c:size val="4"/>
              <c:spPr>
                <a:solidFill>
                  <a:srgbClr val="FF33CC"/>
                </a:solidFill>
                <a:ln w="9525" cap="flat" cmpd="sng" algn="ctr">
                  <a:solidFill>
                    <a:schemeClr val="accent1"/>
                  </a:solidFill>
                  <a:round/>
                </a:ln>
                <a:effectLst/>
              </c:spPr>
            </c:marker>
            <c:bubble3D val="0"/>
            <c:spPr>
              <a:ln w="28575" cap="rnd" cmpd="sng" algn="ctr">
                <a:solidFill>
                  <a:srgbClr val="00FF99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D-19D6-494C-995A-828A27CED9C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FF33CC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'Q1'!$E$3:$E$17</c:f>
              <c:strCache>
                <c:ptCount val="15"/>
                <c:pt idx="0">
                  <c:v>9 AM</c:v>
                </c:pt>
                <c:pt idx="1">
                  <c:v>10 AM</c:v>
                </c:pt>
                <c:pt idx="2">
                  <c:v>11 AM</c:v>
                </c:pt>
                <c:pt idx="3">
                  <c:v>12 PM</c:v>
                </c:pt>
                <c:pt idx="4">
                  <c:v>1 PM</c:v>
                </c:pt>
                <c:pt idx="5">
                  <c:v>2 PM</c:v>
                </c:pt>
                <c:pt idx="6">
                  <c:v>3 PM</c:v>
                </c:pt>
                <c:pt idx="7">
                  <c:v>4 PM</c:v>
                </c:pt>
                <c:pt idx="8">
                  <c:v>5 PM</c:v>
                </c:pt>
                <c:pt idx="9">
                  <c:v>6 PM</c:v>
                </c:pt>
                <c:pt idx="10">
                  <c:v>7 PM</c:v>
                </c:pt>
                <c:pt idx="11">
                  <c:v>8 PM</c:v>
                </c:pt>
                <c:pt idx="12">
                  <c:v>9 PM</c:v>
                </c:pt>
                <c:pt idx="13">
                  <c:v>10 PM</c:v>
                </c:pt>
                <c:pt idx="14">
                  <c:v>11 PM</c:v>
                </c:pt>
              </c:strCache>
            </c:strRef>
          </c:cat>
          <c:val>
            <c:numRef>
              <c:f>'Q1'!$F$3:$F$17</c:f>
              <c:numCache>
                <c:formatCode>General</c:formatCode>
                <c:ptCount val="15"/>
                <c:pt idx="0">
                  <c:v>4</c:v>
                </c:pt>
                <c:pt idx="1">
                  <c:v>17</c:v>
                </c:pt>
                <c:pt idx="2">
                  <c:v>2672</c:v>
                </c:pt>
                <c:pt idx="3">
                  <c:v>6543</c:v>
                </c:pt>
                <c:pt idx="4">
                  <c:v>6203</c:v>
                </c:pt>
                <c:pt idx="5">
                  <c:v>3521</c:v>
                </c:pt>
                <c:pt idx="6">
                  <c:v>3170</c:v>
                </c:pt>
                <c:pt idx="7">
                  <c:v>4185</c:v>
                </c:pt>
                <c:pt idx="8">
                  <c:v>5143</c:v>
                </c:pt>
                <c:pt idx="9">
                  <c:v>5359</c:v>
                </c:pt>
                <c:pt idx="10">
                  <c:v>4350</c:v>
                </c:pt>
                <c:pt idx="11">
                  <c:v>3487</c:v>
                </c:pt>
                <c:pt idx="12">
                  <c:v>2528</c:v>
                </c:pt>
                <c:pt idx="13">
                  <c:v>1370</c:v>
                </c:pt>
                <c:pt idx="14">
                  <c:v>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E-19D6-494C-995A-828A27CED9CA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marker val="1"/>
        <c:smooth val="0"/>
        <c:axId val="1829234016"/>
        <c:axId val="1651904240"/>
      </c:lineChart>
      <c:catAx>
        <c:axId val="1829234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spc="2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1651904240"/>
        <c:crosses val="autoZero"/>
        <c:auto val="1"/>
        <c:lblAlgn val="ctr"/>
        <c:lblOffset val="100"/>
        <c:noMultiLvlLbl val="0"/>
      </c:catAx>
      <c:valAx>
        <c:axId val="165190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923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5DC8E9-4BA3-425D-B0F3-6AED84D16784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007D73-B411-4807-A42C-6E098CE047FE}">
      <dgm:prSet phldrT="[Text]" custT="1"/>
      <dgm:spPr/>
      <dgm:t>
        <a:bodyPr/>
        <a:lstStyle/>
        <a:p>
          <a:r>
            <a:rPr lang="en-US" sz="1600" b="1" i="0" dirty="0">
              <a:solidFill>
                <a:schemeClr val="tx1"/>
              </a:solidFill>
              <a:latin typeface="Century" panose="02040604050505020304" pitchFamily="18" charset="0"/>
            </a:rPr>
            <a:t>Find out how many customers do we have each day? Are there any peak hours? </a:t>
          </a:r>
          <a:endParaRPr lang="en-US" sz="1600" i="0" dirty="0">
            <a:solidFill>
              <a:schemeClr val="tx1"/>
            </a:solidFill>
            <a:latin typeface="Century" panose="02040604050505020304" pitchFamily="18" charset="0"/>
          </a:endParaRPr>
        </a:p>
      </dgm:t>
    </dgm:pt>
    <dgm:pt modelId="{A5B0AF2A-E4FA-4184-8FBE-8FE942DED0DF}" type="parTrans" cxnId="{8C7AA040-411A-46DC-8995-50857AA5E694}">
      <dgm:prSet/>
      <dgm:spPr/>
      <dgm:t>
        <a:bodyPr/>
        <a:lstStyle/>
        <a:p>
          <a:endParaRPr lang="en-US"/>
        </a:p>
      </dgm:t>
    </dgm:pt>
    <dgm:pt modelId="{D9C573C1-FF1E-43BB-845E-A2CABD0569B8}" type="sibTrans" cxnId="{8C7AA040-411A-46DC-8995-50857AA5E694}">
      <dgm:prSet/>
      <dgm:spPr/>
      <dgm:t>
        <a:bodyPr/>
        <a:lstStyle/>
        <a:p>
          <a:endParaRPr lang="en-US"/>
        </a:p>
      </dgm:t>
    </dgm:pt>
    <dgm:pt modelId="{773F20FF-58ED-4C1A-88D5-79336A029272}">
      <dgm:prSet phldrT="[Text]" custT="1"/>
      <dgm:spPr/>
      <dgm:t>
        <a:bodyPr/>
        <a:lstStyle/>
        <a:p>
          <a:r>
            <a:rPr lang="en-US" sz="1600" b="1" i="0" dirty="0">
              <a:solidFill>
                <a:schemeClr val="tx1"/>
              </a:solidFill>
              <a:latin typeface="Century" panose="02040604050505020304" pitchFamily="18" charset="0"/>
            </a:rPr>
            <a:t>How many pizzas are typically in an order? Do we have any bestsellers? </a:t>
          </a:r>
          <a:endParaRPr lang="en-US" sz="1600" i="0" dirty="0">
            <a:solidFill>
              <a:schemeClr val="tx1"/>
            </a:solidFill>
            <a:latin typeface="Century" panose="02040604050505020304" pitchFamily="18" charset="0"/>
          </a:endParaRPr>
        </a:p>
      </dgm:t>
    </dgm:pt>
    <dgm:pt modelId="{0F8B32F1-14A8-4BD8-9FF9-E50D38E6203C}" type="parTrans" cxnId="{305B03D3-2638-4607-BA0A-8FCDC51BBBB8}">
      <dgm:prSet/>
      <dgm:spPr/>
      <dgm:t>
        <a:bodyPr/>
        <a:lstStyle/>
        <a:p>
          <a:endParaRPr lang="en-US"/>
        </a:p>
      </dgm:t>
    </dgm:pt>
    <dgm:pt modelId="{0BD1A21D-8728-40AA-8EC5-B240CD3535B0}" type="sibTrans" cxnId="{305B03D3-2638-4607-BA0A-8FCDC51BBBB8}">
      <dgm:prSet/>
      <dgm:spPr/>
      <dgm:t>
        <a:bodyPr/>
        <a:lstStyle/>
        <a:p>
          <a:endParaRPr lang="en-US"/>
        </a:p>
      </dgm:t>
    </dgm:pt>
    <dgm:pt modelId="{F6464A49-3076-41BD-BBE6-AFF39C7F9D71}">
      <dgm:prSet phldrT="[Text]" custT="1"/>
      <dgm:spPr/>
      <dgm:t>
        <a:bodyPr/>
        <a:lstStyle/>
        <a:p>
          <a:r>
            <a:rPr lang="en-US" sz="1600" b="1" i="0" dirty="0">
              <a:latin typeface="Century" panose="02040604050505020304" pitchFamily="18" charset="0"/>
            </a:rPr>
            <a:t>Can we Identify daily trends in the sales? </a:t>
          </a:r>
        </a:p>
      </dgm:t>
    </dgm:pt>
    <dgm:pt modelId="{1FBEF83B-7F6C-4460-8072-1A4C6B7860B1}" type="parTrans" cxnId="{739E0E02-4E16-4D79-98B7-601F44C7068E}">
      <dgm:prSet/>
      <dgm:spPr/>
      <dgm:t>
        <a:bodyPr/>
        <a:lstStyle/>
        <a:p>
          <a:endParaRPr lang="en-US"/>
        </a:p>
      </dgm:t>
    </dgm:pt>
    <dgm:pt modelId="{A51A0E5B-B5E7-404E-8D5F-B1F7910A65A5}" type="sibTrans" cxnId="{739E0E02-4E16-4D79-98B7-601F44C7068E}">
      <dgm:prSet/>
      <dgm:spPr/>
      <dgm:t>
        <a:bodyPr/>
        <a:lstStyle/>
        <a:p>
          <a:endParaRPr lang="en-US"/>
        </a:p>
      </dgm:t>
    </dgm:pt>
    <dgm:pt modelId="{BD777F7F-DCC3-4034-82E4-342776585CE8}">
      <dgm:prSet phldrT="[Text]" custT="1"/>
      <dgm:spPr/>
      <dgm:t>
        <a:bodyPr/>
        <a:lstStyle/>
        <a:p>
          <a:r>
            <a:rPr lang="en-US" sz="1600" b="1" i="0" dirty="0">
              <a:solidFill>
                <a:schemeClr val="tx1"/>
              </a:solidFill>
              <a:latin typeface="Century" panose="02040604050505020304" pitchFamily="18" charset="0"/>
            </a:rPr>
            <a:t>Identify the total percentage of the sales by category.</a:t>
          </a:r>
          <a:endParaRPr lang="en-US" sz="1600" i="0" dirty="0">
            <a:latin typeface="Century" panose="02040604050505020304" pitchFamily="18" charset="0"/>
          </a:endParaRPr>
        </a:p>
      </dgm:t>
    </dgm:pt>
    <dgm:pt modelId="{8A63D75C-F0BF-4233-8C99-66B82A500474}" type="parTrans" cxnId="{F82E9A4B-80FA-4112-A5B1-9327161ADEAC}">
      <dgm:prSet/>
      <dgm:spPr/>
      <dgm:t>
        <a:bodyPr/>
        <a:lstStyle/>
        <a:p>
          <a:endParaRPr lang="en-US"/>
        </a:p>
      </dgm:t>
    </dgm:pt>
    <dgm:pt modelId="{B7501EE7-70D3-4DBA-B5A9-3E5A3DC8A6CB}" type="sibTrans" cxnId="{F82E9A4B-80FA-4112-A5B1-9327161ADEAC}">
      <dgm:prSet/>
      <dgm:spPr/>
      <dgm:t>
        <a:bodyPr/>
        <a:lstStyle/>
        <a:p>
          <a:endParaRPr lang="en-US"/>
        </a:p>
      </dgm:t>
    </dgm:pt>
    <dgm:pt modelId="{3A7855CB-FBD5-4231-8C7B-B18A4D41124F}">
      <dgm:prSet phldrT="[Text]" custT="1"/>
      <dgm:spPr/>
      <dgm:t>
        <a:bodyPr/>
        <a:lstStyle/>
        <a:p>
          <a:r>
            <a:rPr lang="en-US" sz="1600" b="1" i="0" dirty="0">
              <a:solidFill>
                <a:schemeClr val="tx1"/>
              </a:solidFill>
              <a:latin typeface="Century" panose="02040604050505020304" pitchFamily="18" charset="0"/>
            </a:rPr>
            <a:t>How much money did we make this year? Can we identify any seasonality in the sales? </a:t>
          </a:r>
        </a:p>
      </dgm:t>
    </dgm:pt>
    <dgm:pt modelId="{318757D2-4021-4405-B51C-4ACB56E8B609}" type="sibTrans" cxnId="{FA172246-2364-4480-9D1B-78E6E4545615}">
      <dgm:prSet/>
      <dgm:spPr/>
      <dgm:t>
        <a:bodyPr/>
        <a:lstStyle/>
        <a:p>
          <a:endParaRPr lang="en-US"/>
        </a:p>
      </dgm:t>
    </dgm:pt>
    <dgm:pt modelId="{C0260D57-77D9-40CC-A4DB-F56E4DC4CA0B}" type="parTrans" cxnId="{FA172246-2364-4480-9D1B-78E6E4545615}">
      <dgm:prSet/>
      <dgm:spPr/>
      <dgm:t>
        <a:bodyPr/>
        <a:lstStyle/>
        <a:p>
          <a:endParaRPr lang="en-US"/>
        </a:p>
      </dgm:t>
    </dgm:pt>
    <dgm:pt modelId="{1B3903CB-CEAD-4559-AF87-EB1CDD5D625D}">
      <dgm:prSet custT="1"/>
      <dgm:spPr/>
      <dgm:t>
        <a:bodyPr/>
        <a:lstStyle/>
        <a:p>
          <a:r>
            <a:rPr lang="en-US" sz="1600" b="1" i="0" dirty="0">
              <a:solidFill>
                <a:schemeClr val="tx1"/>
              </a:solidFill>
              <a:latin typeface="Century" panose="02040604050505020304" pitchFamily="18" charset="0"/>
            </a:rPr>
            <a:t>Are there any pizzas we should take off the menu, or any promotions we could leverage?</a:t>
          </a:r>
        </a:p>
      </dgm:t>
    </dgm:pt>
    <dgm:pt modelId="{CFCA5402-A699-4E6B-8631-F8CC6E71537A}" type="sibTrans" cxnId="{82DAEEF9-7EE2-48B5-804A-2F3ABFC1C1D6}">
      <dgm:prSet/>
      <dgm:spPr/>
      <dgm:t>
        <a:bodyPr/>
        <a:lstStyle/>
        <a:p>
          <a:endParaRPr lang="en-US"/>
        </a:p>
      </dgm:t>
    </dgm:pt>
    <dgm:pt modelId="{60E3D510-734E-48B1-A388-0E0AB8A65DB3}" type="parTrans" cxnId="{82DAEEF9-7EE2-48B5-804A-2F3ABFC1C1D6}">
      <dgm:prSet/>
      <dgm:spPr/>
      <dgm:t>
        <a:bodyPr/>
        <a:lstStyle/>
        <a:p>
          <a:endParaRPr lang="en-US"/>
        </a:p>
      </dgm:t>
    </dgm:pt>
    <dgm:pt modelId="{7E224ADD-38A1-42B5-AEC2-1C1409EE1A27}">
      <dgm:prSet phldrT="[Text]" phldr="1"/>
      <dgm:spPr>
        <a:solidFill>
          <a:schemeClr val="accent6">
            <a:lumMod val="75000"/>
          </a:schemeClr>
        </a:solidFill>
        <a:ln>
          <a:noFill/>
        </a:ln>
      </dgm:spPr>
      <dgm:t>
        <a:bodyPr/>
        <a:lstStyle/>
        <a:p>
          <a:endParaRPr lang="en-US" dirty="0">
            <a:noFill/>
          </a:endParaRPr>
        </a:p>
      </dgm:t>
    </dgm:pt>
    <dgm:pt modelId="{B9BEDD7C-4D64-4166-86E6-0C18FC05FDCF}" type="sibTrans" cxnId="{E74E2AFB-D960-4D97-A872-19EE7E477623}">
      <dgm:prSet/>
      <dgm:spPr/>
      <dgm:t>
        <a:bodyPr/>
        <a:lstStyle/>
        <a:p>
          <a:endParaRPr lang="en-US"/>
        </a:p>
      </dgm:t>
    </dgm:pt>
    <dgm:pt modelId="{EB79888D-14F8-4B9B-BCD5-4AAAB887AAEE}" type="parTrans" cxnId="{E74E2AFB-D960-4D97-A872-19EE7E477623}">
      <dgm:prSet/>
      <dgm:spPr/>
      <dgm:t>
        <a:bodyPr/>
        <a:lstStyle/>
        <a:p>
          <a:endParaRPr lang="en-US"/>
        </a:p>
      </dgm:t>
    </dgm:pt>
    <dgm:pt modelId="{1A8E9F00-CC0D-4266-B931-5A06134D76BD}">
      <dgm:prSet phldrT="[Text]" phldr="1"/>
      <dgm:spPr>
        <a:solidFill>
          <a:srgbClr val="FB8281"/>
        </a:solidFill>
      </dgm:spPr>
      <dgm:t>
        <a:bodyPr/>
        <a:lstStyle/>
        <a:p>
          <a:endParaRPr lang="en-US" dirty="0">
            <a:noFill/>
          </a:endParaRPr>
        </a:p>
      </dgm:t>
    </dgm:pt>
    <dgm:pt modelId="{D269D9C4-D200-435C-AE69-8B59CE8F036E}" type="sibTrans" cxnId="{0D1BAA18-45C4-401E-89AC-039825BF84E6}">
      <dgm:prSet/>
      <dgm:spPr/>
      <dgm:t>
        <a:bodyPr/>
        <a:lstStyle/>
        <a:p>
          <a:endParaRPr lang="en-US"/>
        </a:p>
      </dgm:t>
    </dgm:pt>
    <dgm:pt modelId="{892ACA4C-2128-4F81-9CE9-F7176F9A4B28}" type="parTrans" cxnId="{0D1BAA18-45C4-401E-89AC-039825BF84E6}">
      <dgm:prSet/>
      <dgm:spPr/>
      <dgm:t>
        <a:bodyPr/>
        <a:lstStyle/>
        <a:p>
          <a:endParaRPr lang="en-US"/>
        </a:p>
      </dgm:t>
    </dgm:pt>
    <dgm:pt modelId="{29591989-57F4-4E01-9A90-DD6B9B2C83E1}">
      <dgm:prSet phldrT="[Text]" phldr="1"/>
      <dgm:spPr>
        <a:solidFill>
          <a:srgbClr val="66FFCC"/>
        </a:solidFill>
      </dgm:spPr>
      <dgm:t>
        <a:bodyPr/>
        <a:lstStyle/>
        <a:p>
          <a:endParaRPr lang="en-US" dirty="0">
            <a:noFill/>
          </a:endParaRPr>
        </a:p>
      </dgm:t>
    </dgm:pt>
    <dgm:pt modelId="{265FDEBE-21C1-4997-88A4-4EC39EDAC2CA}" type="sibTrans" cxnId="{CFF988D9-327F-454E-93DD-C9719AD44DB9}">
      <dgm:prSet/>
      <dgm:spPr/>
      <dgm:t>
        <a:bodyPr/>
        <a:lstStyle/>
        <a:p>
          <a:endParaRPr lang="en-US"/>
        </a:p>
      </dgm:t>
    </dgm:pt>
    <dgm:pt modelId="{02350206-C7CB-45A9-A5DC-FA9EE13E5027}" type="parTrans" cxnId="{CFF988D9-327F-454E-93DD-C9719AD44DB9}">
      <dgm:prSet/>
      <dgm:spPr/>
      <dgm:t>
        <a:bodyPr/>
        <a:lstStyle/>
        <a:p>
          <a:endParaRPr lang="en-US"/>
        </a:p>
      </dgm:t>
    </dgm:pt>
    <dgm:pt modelId="{2EDE2AAE-038D-4103-9254-50039D162054}" type="pres">
      <dgm:prSet presAssocID="{2F5DC8E9-4BA3-425D-B0F3-6AED84D16784}" presName="linearFlow" presStyleCnt="0">
        <dgm:presLayoutVars>
          <dgm:dir/>
          <dgm:animLvl val="lvl"/>
          <dgm:resizeHandles val="exact"/>
        </dgm:presLayoutVars>
      </dgm:prSet>
      <dgm:spPr/>
    </dgm:pt>
    <dgm:pt modelId="{A163EBB7-2FA5-46A0-9D42-B49C10EE1675}" type="pres">
      <dgm:prSet presAssocID="{1A8E9F00-CC0D-4266-B931-5A06134D76BD}" presName="composite" presStyleCnt="0"/>
      <dgm:spPr/>
    </dgm:pt>
    <dgm:pt modelId="{980F89D9-E1F8-4B8E-BDFE-0249D30F6A67}" type="pres">
      <dgm:prSet presAssocID="{1A8E9F00-CC0D-4266-B931-5A06134D76BD}" presName="parentText" presStyleLbl="alignNode1" presStyleIdx="0" presStyleCnt="3" custScaleY="111762" custLinFactNeighborX="-313" custLinFactNeighborY="-3877">
        <dgm:presLayoutVars>
          <dgm:chMax val="1"/>
          <dgm:bulletEnabled val="1"/>
        </dgm:presLayoutVars>
      </dgm:prSet>
      <dgm:spPr/>
    </dgm:pt>
    <dgm:pt modelId="{E66A8747-B7C8-4143-8F5A-5CA07E7D2FF2}" type="pres">
      <dgm:prSet presAssocID="{1A8E9F00-CC0D-4266-B931-5A06134D76BD}" presName="descendantText" presStyleLbl="alignAcc1" presStyleIdx="0" presStyleCnt="3" custScaleY="119444" custLinFactNeighborX="0" custLinFactNeighborY="-2401">
        <dgm:presLayoutVars>
          <dgm:bulletEnabled val="1"/>
        </dgm:presLayoutVars>
      </dgm:prSet>
      <dgm:spPr/>
    </dgm:pt>
    <dgm:pt modelId="{F445C04F-92A7-473E-899D-0951B0932BCA}" type="pres">
      <dgm:prSet presAssocID="{D269D9C4-D200-435C-AE69-8B59CE8F036E}" presName="sp" presStyleCnt="0"/>
      <dgm:spPr/>
    </dgm:pt>
    <dgm:pt modelId="{61AB0F48-AD5E-4980-A889-B78623E1D4CE}" type="pres">
      <dgm:prSet presAssocID="{29591989-57F4-4E01-9A90-DD6B9B2C83E1}" presName="composite" presStyleCnt="0"/>
      <dgm:spPr/>
    </dgm:pt>
    <dgm:pt modelId="{17BBFB59-AFFA-42A8-9C85-220E0B4473FF}" type="pres">
      <dgm:prSet presAssocID="{29591989-57F4-4E01-9A90-DD6B9B2C83E1}" presName="parentText" presStyleLbl="alignNode1" presStyleIdx="1" presStyleCnt="3" custScaleY="113722" custLinFactNeighborX="1601" custLinFactNeighborY="-1262">
        <dgm:presLayoutVars>
          <dgm:chMax val="1"/>
          <dgm:bulletEnabled val="1"/>
        </dgm:presLayoutVars>
      </dgm:prSet>
      <dgm:spPr/>
    </dgm:pt>
    <dgm:pt modelId="{DA923185-DA76-4B0A-B00E-3D35550FD20F}" type="pres">
      <dgm:prSet presAssocID="{29591989-57F4-4E01-9A90-DD6B9B2C83E1}" presName="descendantText" presStyleLbl="alignAcc1" presStyleIdx="1" presStyleCnt="3" custScaleY="122784">
        <dgm:presLayoutVars>
          <dgm:bulletEnabled val="1"/>
        </dgm:presLayoutVars>
      </dgm:prSet>
      <dgm:spPr/>
    </dgm:pt>
    <dgm:pt modelId="{3B308054-9ADF-4207-83B4-0095EA82F43A}" type="pres">
      <dgm:prSet presAssocID="{265FDEBE-21C1-4997-88A4-4EC39EDAC2CA}" presName="sp" presStyleCnt="0"/>
      <dgm:spPr/>
    </dgm:pt>
    <dgm:pt modelId="{3DE048A8-607D-4B7A-8F53-9C6586A409D8}" type="pres">
      <dgm:prSet presAssocID="{7E224ADD-38A1-42B5-AEC2-1C1409EE1A27}" presName="composite" presStyleCnt="0"/>
      <dgm:spPr/>
    </dgm:pt>
    <dgm:pt modelId="{FF7A42CC-F9F0-4C6D-A9DE-5D1BED15F3C8}" type="pres">
      <dgm:prSet presAssocID="{7E224ADD-38A1-42B5-AEC2-1C1409EE1A27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0B6B45F2-5126-4064-B1F8-53D16D24208C}" type="pres">
      <dgm:prSet presAssocID="{7E224ADD-38A1-42B5-AEC2-1C1409EE1A27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739E0E02-4E16-4D79-98B7-601F44C7068E}" srcId="{7E224ADD-38A1-42B5-AEC2-1C1409EE1A27}" destId="{F6464A49-3076-41BD-BBE6-AFF39C7F9D71}" srcOrd="0" destOrd="0" parTransId="{1FBEF83B-7F6C-4460-8072-1A4C6B7860B1}" sibTransId="{A51A0E5B-B5E7-404E-8D5F-B1F7910A65A5}"/>
    <dgm:cxn modelId="{0D1BAA18-45C4-401E-89AC-039825BF84E6}" srcId="{2F5DC8E9-4BA3-425D-B0F3-6AED84D16784}" destId="{1A8E9F00-CC0D-4266-B931-5A06134D76BD}" srcOrd="0" destOrd="0" parTransId="{892ACA4C-2128-4F81-9CE9-F7176F9A4B28}" sibTransId="{D269D9C4-D200-435C-AE69-8B59CE8F036E}"/>
    <dgm:cxn modelId="{8C7AA040-411A-46DC-8995-50857AA5E694}" srcId="{1A8E9F00-CC0D-4266-B931-5A06134D76BD}" destId="{3D007D73-B411-4807-A42C-6E098CE047FE}" srcOrd="0" destOrd="0" parTransId="{A5B0AF2A-E4FA-4184-8FBE-8FE942DED0DF}" sibTransId="{D9C573C1-FF1E-43BB-845E-A2CABD0569B8}"/>
    <dgm:cxn modelId="{F595BC5D-6598-4A28-BC5E-96DE417B2D5A}" type="presOf" srcId="{F6464A49-3076-41BD-BBE6-AFF39C7F9D71}" destId="{0B6B45F2-5126-4064-B1F8-53D16D24208C}" srcOrd="0" destOrd="0" presId="urn:microsoft.com/office/officeart/2005/8/layout/chevron2"/>
    <dgm:cxn modelId="{FA172246-2364-4480-9D1B-78E6E4545615}" srcId="{29591989-57F4-4E01-9A90-DD6B9B2C83E1}" destId="{3A7855CB-FBD5-4231-8C7B-B18A4D41124F}" srcOrd="0" destOrd="0" parTransId="{C0260D57-77D9-40CC-A4DB-F56E4DC4CA0B}" sibTransId="{318757D2-4021-4405-B51C-4ACB56E8B609}"/>
    <dgm:cxn modelId="{F82E9A4B-80FA-4112-A5B1-9327161ADEAC}" srcId="{7E224ADD-38A1-42B5-AEC2-1C1409EE1A27}" destId="{BD777F7F-DCC3-4034-82E4-342776585CE8}" srcOrd="1" destOrd="0" parTransId="{8A63D75C-F0BF-4233-8C99-66B82A500474}" sibTransId="{B7501EE7-70D3-4DBA-B5A9-3E5A3DC8A6CB}"/>
    <dgm:cxn modelId="{1E4D695A-4CB5-4CE9-B65F-A7FF1CD25652}" type="presOf" srcId="{1B3903CB-CEAD-4559-AF87-EB1CDD5D625D}" destId="{DA923185-DA76-4B0A-B00E-3D35550FD20F}" srcOrd="0" destOrd="1" presId="urn:microsoft.com/office/officeart/2005/8/layout/chevron2"/>
    <dgm:cxn modelId="{37A27095-8C71-41D4-9259-360A24063EA1}" type="presOf" srcId="{3D007D73-B411-4807-A42C-6E098CE047FE}" destId="{E66A8747-B7C8-4143-8F5A-5CA07E7D2FF2}" srcOrd="0" destOrd="0" presId="urn:microsoft.com/office/officeart/2005/8/layout/chevron2"/>
    <dgm:cxn modelId="{B4C0F79C-C23A-46F8-B302-89C1AD41E3E6}" type="presOf" srcId="{7E224ADD-38A1-42B5-AEC2-1C1409EE1A27}" destId="{FF7A42CC-F9F0-4C6D-A9DE-5D1BED15F3C8}" srcOrd="0" destOrd="0" presId="urn:microsoft.com/office/officeart/2005/8/layout/chevron2"/>
    <dgm:cxn modelId="{939F37BC-2008-4F8F-A319-2D5C0783EF00}" type="presOf" srcId="{773F20FF-58ED-4C1A-88D5-79336A029272}" destId="{E66A8747-B7C8-4143-8F5A-5CA07E7D2FF2}" srcOrd="0" destOrd="1" presId="urn:microsoft.com/office/officeart/2005/8/layout/chevron2"/>
    <dgm:cxn modelId="{A6FAB5BC-86FE-4F2E-9AD8-500B5D22A011}" type="presOf" srcId="{2F5DC8E9-4BA3-425D-B0F3-6AED84D16784}" destId="{2EDE2AAE-038D-4103-9254-50039D162054}" srcOrd="0" destOrd="0" presId="urn:microsoft.com/office/officeart/2005/8/layout/chevron2"/>
    <dgm:cxn modelId="{431AB4D0-A708-4563-BBB5-4BFD8618D867}" type="presOf" srcId="{1A8E9F00-CC0D-4266-B931-5A06134D76BD}" destId="{980F89D9-E1F8-4B8E-BDFE-0249D30F6A67}" srcOrd="0" destOrd="0" presId="urn:microsoft.com/office/officeart/2005/8/layout/chevron2"/>
    <dgm:cxn modelId="{06E7F0D2-EAF1-4758-B9FA-4F08793EC84B}" type="presOf" srcId="{3A7855CB-FBD5-4231-8C7B-B18A4D41124F}" destId="{DA923185-DA76-4B0A-B00E-3D35550FD20F}" srcOrd="0" destOrd="0" presId="urn:microsoft.com/office/officeart/2005/8/layout/chevron2"/>
    <dgm:cxn modelId="{305B03D3-2638-4607-BA0A-8FCDC51BBBB8}" srcId="{1A8E9F00-CC0D-4266-B931-5A06134D76BD}" destId="{773F20FF-58ED-4C1A-88D5-79336A029272}" srcOrd="1" destOrd="0" parTransId="{0F8B32F1-14A8-4BD8-9FF9-E50D38E6203C}" sibTransId="{0BD1A21D-8728-40AA-8EC5-B240CD3535B0}"/>
    <dgm:cxn modelId="{CFF988D9-327F-454E-93DD-C9719AD44DB9}" srcId="{2F5DC8E9-4BA3-425D-B0F3-6AED84D16784}" destId="{29591989-57F4-4E01-9A90-DD6B9B2C83E1}" srcOrd="1" destOrd="0" parTransId="{02350206-C7CB-45A9-A5DC-FA9EE13E5027}" sibTransId="{265FDEBE-21C1-4997-88A4-4EC39EDAC2CA}"/>
    <dgm:cxn modelId="{BF4692EC-B1D1-41F8-BE08-B09D5F96A5E2}" type="presOf" srcId="{29591989-57F4-4E01-9A90-DD6B9B2C83E1}" destId="{17BBFB59-AFFA-42A8-9C85-220E0B4473FF}" srcOrd="0" destOrd="0" presId="urn:microsoft.com/office/officeart/2005/8/layout/chevron2"/>
    <dgm:cxn modelId="{82DAEEF9-7EE2-48B5-804A-2F3ABFC1C1D6}" srcId="{29591989-57F4-4E01-9A90-DD6B9B2C83E1}" destId="{1B3903CB-CEAD-4559-AF87-EB1CDD5D625D}" srcOrd="1" destOrd="0" parTransId="{60E3D510-734E-48B1-A388-0E0AB8A65DB3}" sibTransId="{CFCA5402-A699-4E6B-8631-F8CC6E71537A}"/>
    <dgm:cxn modelId="{E7F5EBFA-0719-44E8-99CE-AFEDC976F20B}" type="presOf" srcId="{BD777F7F-DCC3-4034-82E4-342776585CE8}" destId="{0B6B45F2-5126-4064-B1F8-53D16D24208C}" srcOrd="0" destOrd="1" presId="urn:microsoft.com/office/officeart/2005/8/layout/chevron2"/>
    <dgm:cxn modelId="{E74E2AFB-D960-4D97-A872-19EE7E477623}" srcId="{2F5DC8E9-4BA3-425D-B0F3-6AED84D16784}" destId="{7E224ADD-38A1-42B5-AEC2-1C1409EE1A27}" srcOrd="2" destOrd="0" parTransId="{EB79888D-14F8-4B9B-BCD5-4AAAB887AAEE}" sibTransId="{B9BEDD7C-4D64-4166-86E6-0C18FC05FDCF}"/>
    <dgm:cxn modelId="{D10A03AC-4202-49AB-A2BD-2F91A4BB5DC5}" type="presParOf" srcId="{2EDE2AAE-038D-4103-9254-50039D162054}" destId="{A163EBB7-2FA5-46A0-9D42-B49C10EE1675}" srcOrd="0" destOrd="0" presId="urn:microsoft.com/office/officeart/2005/8/layout/chevron2"/>
    <dgm:cxn modelId="{18519C11-2816-4B90-BCF2-1DB389C9ED30}" type="presParOf" srcId="{A163EBB7-2FA5-46A0-9D42-B49C10EE1675}" destId="{980F89D9-E1F8-4B8E-BDFE-0249D30F6A67}" srcOrd="0" destOrd="0" presId="urn:microsoft.com/office/officeart/2005/8/layout/chevron2"/>
    <dgm:cxn modelId="{71AFF7EA-B229-4945-9AC8-B8C1F86D75A8}" type="presParOf" srcId="{A163EBB7-2FA5-46A0-9D42-B49C10EE1675}" destId="{E66A8747-B7C8-4143-8F5A-5CA07E7D2FF2}" srcOrd="1" destOrd="0" presId="urn:microsoft.com/office/officeart/2005/8/layout/chevron2"/>
    <dgm:cxn modelId="{2E78667A-4744-401F-B5CB-A26948E33FC6}" type="presParOf" srcId="{2EDE2AAE-038D-4103-9254-50039D162054}" destId="{F445C04F-92A7-473E-899D-0951B0932BCA}" srcOrd="1" destOrd="0" presId="urn:microsoft.com/office/officeart/2005/8/layout/chevron2"/>
    <dgm:cxn modelId="{798AF1A1-483C-4072-8FEE-E06BE4ED403B}" type="presParOf" srcId="{2EDE2AAE-038D-4103-9254-50039D162054}" destId="{61AB0F48-AD5E-4980-A889-B78623E1D4CE}" srcOrd="2" destOrd="0" presId="urn:microsoft.com/office/officeart/2005/8/layout/chevron2"/>
    <dgm:cxn modelId="{7EB99CC0-3D65-4B90-A9C5-F90FE0F778D2}" type="presParOf" srcId="{61AB0F48-AD5E-4980-A889-B78623E1D4CE}" destId="{17BBFB59-AFFA-42A8-9C85-220E0B4473FF}" srcOrd="0" destOrd="0" presId="urn:microsoft.com/office/officeart/2005/8/layout/chevron2"/>
    <dgm:cxn modelId="{66288FE5-06B0-4A72-8636-CD1E8090C7A0}" type="presParOf" srcId="{61AB0F48-AD5E-4980-A889-B78623E1D4CE}" destId="{DA923185-DA76-4B0A-B00E-3D35550FD20F}" srcOrd="1" destOrd="0" presId="urn:microsoft.com/office/officeart/2005/8/layout/chevron2"/>
    <dgm:cxn modelId="{7A0BA160-811E-4A61-BD80-28FE329049B7}" type="presParOf" srcId="{2EDE2AAE-038D-4103-9254-50039D162054}" destId="{3B308054-9ADF-4207-83B4-0095EA82F43A}" srcOrd="3" destOrd="0" presId="urn:microsoft.com/office/officeart/2005/8/layout/chevron2"/>
    <dgm:cxn modelId="{9275C392-9826-4C67-8CDA-0914C9E85CF6}" type="presParOf" srcId="{2EDE2AAE-038D-4103-9254-50039D162054}" destId="{3DE048A8-607D-4B7A-8F53-9C6586A409D8}" srcOrd="4" destOrd="0" presId="urn:microsoft.com/office/officeart/2005/8/layout/chevron2"/>
    <dgm:cxn modelId="{5A63CC3A-1EBD-4BC0-9BB6-05733213C74B}" type="presParOf" srcId="{3DE048A8-607D-4B7A-8F53-9C6586A409D8}" destId="{FF7A42CC-F9F0-4C6D-A9DE-5D1BED15F3C8}" srcOrd="0" destOrd="0" presId="urn:microsoft.com/office/officeart/2005/8/layout/chevron2"/>
    <dgm:cxn modelId="{D122E081-F668-491D-A9F3-36F1FF85F54E}" type="presParOf" srcId="{3DE048A8-607D-4B7A-8F53-9C6586A409D8}" destId="{0B6B45F2-5126-4064-B1F8-53D16D24208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0F89D9-E1F8-4B8E-BDFE-0249D30F6A67}">
      <dsp:nvSpPr>
        <dsp:cNvPr id="0" name=""/>
        <dsp:cNvSpPr/>
      </dsp:nvSpPr>
      <dsp:spPr>
        <a:xfrm rot="5400000">
          <a:off x="-392291" y="392291"/>
          <a:ext cx="2099670" cy="1315088"/>
        </a:xfrm>
        <a:prstGeom prst="chevron">
          <a:avLst/>
        </a:prstGeom>
        <a:solidFill>
          <a:srgbClr val="FB8281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 dirty="0">
            <a:noFill/>
          </a:endParaRPr>
        </a:p>
      </dsp:txBody>
      <dsp:txXfrm rot="-5400000">
        <a:off x="0" y="657544"/>
        <a:ext cx="1315088" cy="784582"/>
      </dsp:txXfrm>
    </dsp:sp>
    <dsp:sp modelId="{E66A8747-B7C8-4143-8F5A-5CA07E7D2FF2}">
      <dsp:nvSpPr>
        <dsp:cNvPr id="0" name=""/>
        <dsp:cNvSpPr/>
      </dsp:nvSpPr>
      <dsp:spPr>
        <a:xfrm rot="5400000">
          <a:off x="2674789" y="-1352997"/>
          <a:ext cx="1458595" cy="417799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i="0" kern="1200" dirty="0">
              <a:solidFill>
                <a:schemeClr val="tx1"/>
              </a:solidFill>
              <a:latin typeface="Century" panose="02040604050505020304" pitchFamily="18" charset="0"/>
            </a:rPr>
            <a:t>Find out how many customers do we have each day? Are there any peak hours? </a:t>
          </a:r>
          <a:endParaRPr lang="en-US" sz="1600" i="0" kern="1200" dirty="0">
            <a:solidFill>
              <a:schemeClr val="tx1"/>
            </a:solidFill>
            <a:latin typeface="Century" panose="02040604050505020304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i="0" kern="1200" dirty="0">
              <a:solidFill>
                <a:schemeClr val="tx1"/>
              </a:solidFill>
              <a:latin typeface="Century" panose="02040604050505020304" pitchFamily="18" charset="0"/>
            </a:rPr>
            <a:t>How many pizzas are typically in an order? Do we have any bestsellers? </a:t>
          </a:r>
          <a:endParaRPr lang="en-US" sz="1600" i="0" kern="1200" dirty="0">
            <a:solidFill>
              <a:schemeClr val="tx1"/>
            </a:solidFill>
            <a:latin typeface="Century" panose="02040604050505020304" pitchFamily="18" charset="0"/>
          </a:endParaRPr>
        </a:p>
      </dsp:txBody>
      <dsp:txXfrm rot="-5400000">
        <a:off x="1315089" y="77906"/>
        <a:ext cx="4106793" cy="1316189"/>
      </dsp:txXfrm>
    </dsp:sp>
    <dsp:sp modelId="{17BBFB59-AFFA-42A8-9C85-220E0B4473FF}">
      <dsp:nvSpPr>
        <dsp:cNvPr id="0" name=""/>
        <dsp:cNvSpPr/>
      </dsp:nvSpPr>
      <dsp:spPr>
        <a:xfrm rot="5400000">
          <a:off x="-389647" y="2369458"/>
          <a:ext cx="2136493" cy="1315088"/>
        </a:xfrm>
        <a:prstGeom prst="chevron">
          <a:avLst/>
        </a:prstGeom>
        <a:solidFill>
          <a:srgbClr val="66FFCC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 dirty="0">
            <a:noFill/>
          </a:endParaRPr>
        </a:p>
      </dsp:txBody>
      <dsp:txXfrm rot="-5400000">
        <a:off x="21056" y="2616299"/>
        <a:ext cx="1315088" cy="821405"/>
      </dsp:txXfrm>
    </dsp:sp>
    <dsp:sp modelId="{DA923185-DA76-4B0A-B00E-3D35550FD20F}">
      <dsp:nvSpPr>
        <dsp:cNvPr id="0" name=""/>
        <dsp:cNvSpPr/>
      </dsp:nvSpPr>
      <dsp:spPr>
        <a:xfrm rot="5400000">
          <a:off x="2654396" y="632942"/>
          <a:ext cx="1499381" cy="417799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i="0" kern="1200" dirty="0">
              <a:solidFill>
                <a:schemeClr val="tx1"/>
              </a:solidFill>
              <a:latin typeface="Century" panose="02040604050505020304" pitchFamily="18" charset="0"/>
            </a:rPr>
            <a:t>How much money did we make this year? Can we identify any seasonality in the sales?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i="0" kern="1200" dirty="0">
              <a:solidFill>
                <a:schemeClr val="tx1"/>
              </a:solidFill>
              <a:latin typeface="Century" panose="02040604050505020304" pitchFamily="18" charset="0"/>
            </a:rPr>
            <a:t>Are there any pizzas we should take off the menu, or any promotions we could leverage?</a:t>
          </a:r>
        </a:p>
      </dsp:txBody>
      <dsp:txXfrm rot="-5400000">
        <a:off x="1315089" y="2045443"/>
        <a:ext cx="4104802" cy="1352993"/>
      </dsp:txXfrm>
    </dsp:sp>
    <dsp:sp modelId="{FF7A42CC-F9F0-4C6D-A9DE-5D1BED15F3C8}">
      <dsp:nvSpPr>
        <dsp:cNvPr id="0" name=""/>
        <dsp:cNvSpPr/>
      </dsp:nvSpPr>
      <dsp:spPr>
        <a:xfrm rot="5400000">
          <a:off x="-281804" y="4229085"/>
          <a:ext cx="1878698" cy="1315088"/>
        </a:xfrm>
        <a:prstGeom prst="chevron">
          <a:avLst/>
        </a:prstGeom>
        <a:solidFill>
          <a:schemeClr val="accent6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 dirty="0">
            <a:noFill/>
          </a:endParaRPr>
        </a:p>
      </dsp:txBody>
      <dsp:txXfrm rot="-5400000">
        <a:off x="1" y="4604824"/>
        <a:ext cx="1315088" cy="563610"/>
      </dsp:txXfrm>
    </dsp:sp>
    <dsp:sp modelId="{0B6B45F2-5126-4064-B1F8-53D16D24208C}">
      <dsp:nvSpPr>
        <dsp:cNvPr id="0" name=""/>
        <dsp:cNvSpPr/>
      </dsp:nvSpPr>
      <dsp:spPr>
        <a:xfrm rot="5400000">
          <a:off x="2793509" y="2468859"/>
          <a:ext cx="1221153" cy="417799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i="0" kern="1200" dirty="0">
              <a:latin typeface="Century" panose="02040604050505020304" pitchFamily="18" charset="0"/>
            </a:rPr>
            <a:t>Can we Identify daily trends in the sales?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i="0" kern="1200" dirty="0">
              <a:solidFill>
                <a:schemeClr val="tx1"/>
              </a:solidFill>
              <a:latin typeface="Century" panose="02040604050505020304" pitchFamily="18" charset="0"/>
            </a:rPr>
            <a:t>Identify the total percentage of the sales by category.</a:t>
          </a:r>
          <a:endParaRPr lang="en-US" sz="1600" i="0" kern="1200" dirty="0">
            <a:latin typeface="Century" panose="02040604050505020304" pitchFamily="18" charset="0"/>
          </a:endParaRPr>
        </a:p>
      </dsp:txBody>
      <dsp:txXfrm rot="-5400000">
        <a:off x="1315088" y="4006892"/>
        <a:ext cx="4118384" cy="11019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9DFA73F-F70A-AD18-1C92-9C415B1A394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216FF-2002-2B13-1366-7115423907D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15E10C-3142-45F6-86D7-4C91655ADC13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A6C05-D8C7-81E9-246C-CA16CFABD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52DB18-08D6-586C-5076-5D228406B9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1581D-D0B0-4DFC-B1E1-DCE7929C6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302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EFE927-2722-4DB3-B21C-3976AC7FE939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2A322-BB91-4A48-BF25-D7A66E05C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61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2A322-BB91-4A48-BF25-D7A66E05C2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352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82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82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4929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7057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A4AFE5-7A38-43A7-90F9-88623344D7F6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57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66ACC-F460-4983-8E28-506E7E81A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99E07E-5A62-4D84-8326-E5E359E2BF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483056-6F37-4819-A8DF-58FAA9D05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CEA1C-6EF3-4F61-AE8E-91159CBC0498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579AB-CD7E-4754-883A-B8FC25932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AA2F3-313B-4D9F-8BFA-2BE7DC9EF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960AC-5EE0-4730-9076-D11E8E40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7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227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230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33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46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9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84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115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49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17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2830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5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92F350-A1B5-476A-94C0-6FB8676B2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845CB-D31E-438C-AAB7-2618C5C98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DA454-F9A5-460A-A4EA-B43F88B358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CEA1C-6EF3-4F61-AE8E-91159CBC0498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B393C-1018-40BC-9639-3DA6EBF8D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4EC60-E78E-400C-B95C-AB0CBB865F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960AC-5EE0-4730-9076-D11E8E405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956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fr/photo/1611131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hyperlink" Target="https://www.pexels.com/photo/pizza-2619967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izza-2619967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izza-2619967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www.pexels.com/photo/pizza-2619967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izza-2619967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izza-2619967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izza-2619967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AA37442-EAE9-6CFC-AC74-44222B37F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117A24-9D5E-A791-A2F4-8C81AC603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60265" y="-960268"/>
            <a:ext cx="6857998" cy="87785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6000">
                <a:srgbClr val="000000">
                  <a:alpha val="58000"/>
                </a:srgbClr>
              </a:gs>
              <a:gs pos="100000">
                <a:srgbClr val="000000">
                  <a:alpha val="5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C307E0-A76E-FA03-2BDA-51E41D2E37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2" y="1122363"/>
            <a:ext cx="5029198" cy="2305246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DCCCB4-1789-B2C1-B477-66A72F3D76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12" name="Picture 11" descr="A pizza with red peppers on top&#10;&#10;Description automatically generated">
            <a:extLst>
              <a:ext uri="{FF2B5EF4-FFF2-40B4-BE49-F238E27FC236}">
                <a16:creationId xmlns:a16="http://schemas.microsoft.com/office/drawing/2014/main" id="{7F18059C-97D9-A126-501F-DA01DA074EA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" y="0"/>
            <a:ext cx="12191999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FAC77B2-B7D0-6A24-FC27-1DCC2AAB210D}"/>
              </a:ext>
            </a:extLst>
          </p:cNvPr>
          <p:cNvSpPr txBox="1">
            <a:spLocks/>
          </p:cNvSpPr>
          <p:nvPr/>
        </p:nvSpPr>
        <p:spPr>
          <a:xfrm>
            <a:off x="8249919" y="762000"/>
            <a:ext cx="3806613" cy="3416320"/>
          </a:xfrm>
          <a:prstGeom prst="rect">
            <a:avLst/>
          </a:prstGeom>
          <a:noFill/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38100" dir="5400000" algn="t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7200" b="1" i="1" dirty="0">
                <a:latin typeface="Century Gothic" panose="020B0502020202020204" pitchFamily="34" charset="0"/>
              </a:rPr>
              <a:t>Pizza</a:t>
            </a:r>
            <a:r>
              <a:rPr lang="en-US" sz="72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7200" b="1" i="1" dirty="0">
                <a:latin typeface="Century Gothic" panose="020B0502020202020204" pitchFamily="34" charset="0"/>
              </a:rPr>
              <a:t>Sales</a:t>
            </a:r>
          </a:p>
          <a:p>
            <a:r>
              <a:rPr lang="en-US" sz="7200" b="1" i="1" dirty="0">
                <a:latin typeface="Century Gothic" panose="020B0502020202020204" pitchFamily="34" charset="0"/>
              </a:rPr>
              <a:t>Analysis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60E9CA-C4C0-EAFF-606F-5DDE54D8AFA4}"/>
              </a:ext>
            </a:extLst>
          </p:cNvPr>
          <p:cNvSpPr txBox="1">
            <a:spLocks/>
          </p:cNvSpPr>
          <p:nvPr/>
        </p:nvSpPr>
        <p:spPr>
          <a:xfrm>
            <a:off x="7226309" y="6231271"/>
            <a:ext cx="5123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Project Owner – Honey Jain</a:t>
            </a:r>
          </a:p>
        </p:txBody>
      </p:sp>
    </p:spTree>
    <p:extLst>
      <p:ext uri="{BB962C8B-B14F-4D97-AF65-F5344CB8AC3E}">
        <p14:creationId xmlns:p14="http://schemas.microsoft.com/office/powerpoint/2010/main" val="166564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D6392F56-1722-D6DE-1D19-AA2EB4AEE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061012"/>
            <a:ext cx="5101987" cy="1922929"/>
          </a:xfrm>
        </p:spPr>
        <p:txBody>
          <a:bodyPr anchor="t">
            <a:normAutofit/>
          </a:bodyPr>
          <a:lstStyle/>
          <a:p>
            <a:pPr algn="r"/>
            <a:endParaRPr lang="en-US" sz="4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708478-8F8D-B748-30D3-F35FDD9B7CF6}"/>
              </a:ext>
            </a:extLst>
          </p:cNvPr>
          <p:cNvSpPr txBox="1"/>
          <p:nvPr/>
        </p:nvSpPr>
        <p:spPr>
          <a:xfrm>
            <a:off x="7239000" y="1144369"/>
            <a:ext cx="3810000" cy="457063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</a:pPr>
            <a:endParaRPr lang="en-US" b="1" i="1" dirty="0">
              <a:solidFill>
                <a:schemeClr val="bg1"/>
              </a:solidFill>
            </a:endParaRPr>
          </a:p>
        </p:txBody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1A7B19B6-D595-74ED-514F-D2BE9810F8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9977082"/>
              </p:ext>
            </p:extLst>
          </p:nvPr>
        </p:nvGraphicFramePr>
        <p:xfrm>
          <a:off x="6556991" y="995998"/>
          <a:ext cx="5493085" cy="5862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BCD11C1-CBD6-0A42-CD5D-E2E676D5CC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705600" y="121920"/>
            <a:ext cx="5344476" cy="690880"/>
          </a:xfrm>
          <a:prstGeom prst="roundRect">
            <a:avLst/>
          </a:prstGeom>
          <a:gradFill flip="none" rotWithShape="1">
            <a:gsLst>
              <a:gs pos="35000">
                <a:srgbClr val="FB8281"/>
              </a:gs>
              <a:gs pos="0">
                <a:srgbClr val="FB8281"/>
              </a:gs>
              <a:gs pos="85000">
                <a:schemeClr val="accent1">
                  <a:lumMod val="45000"/>
                  <a:lumOff val="55000"/>
                </a:schemeClr>
              </a:gs>
              <a:gs pos="100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i="1" dirty="0">
                <a:solidFill>
                  <a:schemeClr val="tx1"/>
                </a:solidFill>
                <a:latin typeface="Century" panose="02040604050505020304" pitchFamily="18" charset="0"/>
              </a:rPr>
              <a:t>Problem Statement</a:t>
            </a:r>
          </a:p>
        </p:txBody>
      </p:sp>
      <p:pic>
        <p:nvPicPr>
          <p:cNvPr id="16" name="Picture 15" descr="A pizza on a wood plate&#10;&#10;Description automatically generated">
            <a:extLst>
              <a:ext uri="{FF2B5EF4-FFF2-40B4-BE49-F238E27FC236}">
                <a16:creationId xmlns:a16="http://schemas.microsoft.com/office/drawing/2014/main" id="{2C874A1B-F1D0-2C1A-1D31-DFAF097258E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0" y="0"/>
            <a:ext cx="62992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72236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zza on a wood plate&#10;&#10;Description automatically generated">
            <a:extLst>
              <a:ext uri="{FF2B5EF4-FFF2-40B4-BE49-F238E27FC236}">
                <a16:creationId xmlns:a16="http://schemas.microsoft.com/office/drawing/2014/main" id="{A3BE96F4-7C12-9D82-FDCD-0BA4AF1D45F0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6299200" cy="6858000"/>
          </a:xfrm>
          <a:prstGeom prst="rect">
            <a:avLst/>
          </a:prstGeom>
          <a:noFill/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F560826-6EF0-1114-BABD-3DA9E2C86B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087497" y="133350"/>
            <a:ext cx="5000998" cy="763845"/>
          </a:xfrm>
          <a:prstGeom prst="roundRect">
            <a:avLst>
              <a:gd name="adj" fmla="val 46775"/>
            </a:avLst>
          </a:prstGeom>
          <a:gradFill>
            <a:gsLst>
              <a:gs pos="100000">
                <a:srgbClr val="9954CC"/>
              </a:gs>
              <a:gs pos="17000">
                <a:srgbClr val="7030A0"/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 Find out how many customers do we have each day? Are there any peak hours?</a:t>
            </a: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36F005FA-08BA-0B58-E2D2-0945C1A8690A}"/>
              </a:ext>
            </a:extLst>
          </p:cNvPr>
          <p:cNvSpPr/>
          <p:nvPr/>
        </p:nvSpPr>
        <p:spPr>
          <a:xfrm>
            <a:off x="6406055" y="180953"/>
            <a:ext cx="587528" cy="587178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1131C23B-8585-AE39-8738-74098FD37A9D}"/>
              </a:ext>
            </a:extLst>
          </p:cNvPr>
          <p:cNvSpPr/>
          <p:nvPr/>
        </p:nvSpPr>
        <p:spPr>
          <a:xfrm>
            <a:off x="6445600" y="223386"/>
            <a:ext cx="508438" cy="502311"/>
          </a:xfrm>
          <a:prstGeom prst="flowChartConnec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696F4D-AFAE-F83E-9CF1-50C589548F51}"/>
              </a:ext>
            </a:extLst>
          </p:cNvPr>
          <p:cNvSpPr txBox="1"/>
          <p:nvPr/>
        </p:nvSpPr>
        <p:spPr>
          <a:xfrm>
            <a:off x="6440038" y="290179"/>
            <a:ext cx="6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Q1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8B8E541-6261-ED83-8EC1-5DF4F4078826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1987928894"/>
              </p:ext>
            </p:extLst>
          </p:nvPr>
        </p:nvGraphicFramePr>
        <p:xfrm>
          <a:off x="6942230" y="1082621"/>
          <a:ext cx="5117690" cy="22987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extBox 43">
            <a:extLst>
              <a:ext uri="{FF2B5EF4-FFF2-40B4-BE49-F238E27FC236}">
                <a16:creationId xmlns:a16="http://schemas.microsoft.com/office/drawing/2014/main" id="{74EE336D-F23C-4C41-9BDF-C4CF9069B39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692521" y="1130710"/>
            <a:ext cx="3733800" cy="2286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>
                <a:solidFill>
                  <a:schemeClr val="bg1"/>
                </a:solidFill>
                <a:latin typeface="Century" panose="02040604050505020304" pitchFamily="18" charset="0"/>
              </a:rPr>
              <a:t>Average</a:t>
            </a:r>
            <a:r>
              <a:rPr lang="en-US" sz="1800" b="1" baseline="0" dirty="0">
                <a:solidFill>
                  <a:schemeClr val="bg1"/>
                </a:solidFill>
                <a:latin typeface="Century" panose="02040604050505020304" pitchFamily="18" charset="0"/>
              </a:rPr>
              <a:t> Customers Per Day</a:t>
            </a:r>
            <a:endParaRPr lang="en-US" sz="1800" b="1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35469C-70CE-7721-0A0A-CCBDE58687C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026778" y="3320996"/>
            <a:ext cx="52795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On an </a:t>
            </a:r>
            <a:r>
              <a:rPr lang="en-US" b="1" dirty="0">
                <a:solidFill>
                  <a:srgbClr val="FB8281"/>
                </a:solidFill>
                <a:latin typeface="Century" panose="02040604050505020304" pitchFamily="18" charset="0"/>
              </a:rPr>
              <a:t>average</a:t>
            </a:r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 we have </a:t>
            </a:r>
            <a:r>
              <a:rPr lang="en-US" b="1" dirty="0">
                <a:solidFill>
                  <a:srgbClr val="7030A0"/>
                </a:solidFill>
                <a:latin typeface="Century" panose="02040604050505020304" pitchFamily="18" charset="0"/>
              </a:rPr>
              <a:t>136</a:t>
            </a:r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 customers per day </a:t>
            </a:r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ED8B930C-CE76-4711-B921-D9DE629BD172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4150639995"/>
              </p:ext>
            </p:extLst>
          </p:nvPr>
        </p:nvGraphicFramePr>
        <p:xfrm>
          <a:off x="6845803" y="4613338"/>
          <a:ext cx="5279521" cy="15932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5" name="TextBox 28">
            <a:extLst>
              <a:ext uri="{FF2B5EF4-FFF2-40B4-BE49-F238E27FC236}">
                <a16:creationId xmlns:a16="http://schemas.microsoft.com/office/drawing/2014/main" id="{A41E5609-167A-4C34-9505-6496E77050D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823240" y="4174796"/>
            <a:ext cx="3733800" cy="25908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>
                <a:solidFill>
                  <a:schemeClr val="bg1"/>
                </a:solidFill>
                <a:latin typeface="Century" panose="02040604050505020304" pitchFamily="18" charset="0"/>
              </a:rPr>
              <a:t>Hourly Trend For Total Orders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3F95A8-9468-7A56-6DB5-0FFBC94AC0D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979153" y="6211669"/>
            <a:ext cx="50730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There are </a:t>
            </a:r>
            <a:r>
              <a:rPr lang="en-US" sz="1800" b="1" i="1" dirty="0">
                <a:solidFill>
                  <a:srgbClr val="00FF99"/>
                </a:solidFill>
                <a:latin typeface="Century Gothic" panose="020B0502020202020204" pitchFamily="34" charset="0"/>
              </a:rPr>
              <a:t>maximum</a:t>
            </a:r>
            <a:r>
              <a:rPr lang="en-US" sz="18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 Orders From </a:t>
            </a:r>
            <a:r>
              <a:rPr lang="en-US" sz="1800" b="1" i="1" dirty="0">
                <a:solidFill>
                  <a:srgbClr val="FF0000"/>
                </a:solidFill>
                <a:latin typeface="Century Gothic" panose="020B0502020202020204" pitchFamily="34" charset="0"/>
              </a:rPr>
              <a:t>12PM-1PM</a:t>
            </a:r>
            <a:r>
              <a:rPr lang="en-US" sz="18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 And </a:t>
            </a:r>
            <a:r>
              <a:rPr lang="en-US" sz="1800" b="1" i="1" dirty="0">
                <a:solidFill>
                  <a:srgbClr val="FF0000"/>
                </a:solidFill>
                <a:latin typeface="Century Gothic" panose="020B0502020202020204" pitchFamily="34" charset="0"/>
              </a:rPr>
              <a:t>5PM-6PM</a:t>
            </a:r>
          </a:p>
        </p:txBody>
      </p:sp>
    </p:spTree>
    <p:extLst>
      <p:ext uri="{BB962C8B-B14F-4D97-AF65-F5344CB8AC3E}">
        <p14:creationId xmlns:p14="http://schemas.microsoft.com/office/powerpoint/2010/main" val="3250292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F3CA10CC-CA50-F0F6-87D5-4DE025BA2F3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06055" y="180953"/>
            <a:ext cx="587528" cy="587178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pizza on a wood plate&#10;&#10;Description automatically generated">
            <a:extLst>
              <a:ext uri="{FF2B5EF4-FFF2-40B4-BE49-F238E27FC236}">
                <a16:creationId xmlns:a16="http://schemas.microsoft.com/office/drawing/2014/main" id="{99749488-606D-F8F5-33DB-27161917964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6299200" cy="6858000"/>
          </a:xfrm>
          <a:prstGeom prst="rect">
            <a:avLst/>
          </a:prstGeom>
          <a:noFill/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1E4C290-ABDF-3337-82DC-5BF156A9244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068447" y="76199"/>
            <a:ext cx="5000998" cy="616361"/>
          </a:xfrm>
          <a:prstGeom prst="roundRect">
            <a:avLst>
              <a:gd name="adj" fmla="val 46775"/>
            </a:avLst>
          </a:prstGeom>
          <a:gradFill>
            <a:gsLst>
              <a:gs pos="100000">
                <a:srgbClr val="FB8281"/>
              </a:gs>
              <a:gs pos="19000">
                <a:srgbClr val="EE647B"/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Century" panose="02040604050505020304" pitchFamily="18" charset="0"/>
              </a:rPr>
              <a:t>How many pizzas are typically in an order? Do we have any bestsellers?</a:t>
            </a:r>
            <a:endParaRPr lang="en-US" b="1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0E7D4E6E-78A5-0A82-3D23-886CACDF875F}"/>
              </a:ext>
            </a:extLst>
          </p:cNvPr>
          <p:cNvSpPr/>
          <p:nvPr/>
        </p:nvSpPr>
        <p:spPr>
          <a:xfrm>
            <a:off x="6445600" y="223386"/>
            <a:ext cx="508438" cy="502311"/>
          </a:xfrm>
          <a:prstGeom prst="flowChartConnector">
            <a:avLst/>
          </a:prstGeom>
          <a:solidFill>
            <a:srgbClr val="9954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6C1210-9008-C48D-63B1-E6459565F3A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40038" y="290179"/>
            <a:ext cx="68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Q2</a:t>
            </a:r>
          </a:p>
        </p:txBody>
      </p:sp>
      <p:sp>
        <p:nvSpPr>
          <p:cNvPr id="15" name="TextBox 62">
            <a:extLst>
              <a:ext uri="{FF2B5EF4-FFF2-40B4-BE49-F238E27FC236}">
                <a16:creationId xmlns:a16="http://schemas.microsoft.com/office/drawing/2014/main" id="{5EBBF2ED-CD5B-4B9F-806C-1873B87275F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942491" y="5335716"/>
            <a:ext cx="1005840" cy="3429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i="1" dirty="0">
                <a:solidFill>
                  <a:srgbClr val="00B0F0"/>
                </a:solidFill>
                <a:latin typeface="Century" panose="02040604050505020304" pitchFamily="18" charset="0"/>
              </a:rPr>
              <a:t>Best</a:t>
            </a:r>
          </a:p>
        </p:txBody>
      </p:sp>
      <p:sp>
        <p:nvSpPr>
          <p:cNvPr id="16" name="TextBox 63">
            <a:extLst>
              <a:ext uri="{FF2B5EF4-FFF2-40B4-BE49-F238E27FC236}">
                <a16:creationId xmlns:a16="http://schemas.microsoft.com/office/drawing/2014/main" id="{7B0BA783-F446-48EB-87B2-9D15798F8D3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61316" y="5669091"/>
            <a:ext cx="4353487" cy="44196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i="1" dirty="0">
                <a:solidFill>
                  <a:srgbClr val="00FF00"/>
                </a:solidFill>
                <a:latin typeface="Century" panose="02040604050505020304" pitchFamily="18" charset="0"/>
              </a:rPr>
              <a:t>big_meat_s </a:t>
            </a:r>
            <a:r>
              <a:rPr lang="en-US" sz="1800" b="1" i="1" dirty="0">
                <a:solidFill>
                  <a:schemeClr val="bg1"/>
                </a:solidFill>
                <a:latin typeface="Century" panose="02040604050505020304" pitchFamily="18" charset="0"/>
              </a:rPr>
              <a:t>Pizza are the </a:t>
            </a:r>
            <a:r>
              <a:rPr lang="en-US" sz="1800" b="1" i="1" dirty="0">
                <a:solidFill>
                  <a:srgbClr val="66FFFF"/>
                </a:solidFill>
                <a:latin typeface="Century" panose="02040604050505020304" pitchFamily="18" charset="0"/>
              </a:rPr>
              <a:t>best sellers </a:t>
            </a:r>
          </a:p>
        </p:txBody>
      </p:sp>
      <p:sp>
        <p:nvSpPr>
          <p:cNvPr id="17" name="TextBox 64">
            <a:extLst>
              <a:ext uri="{FF2B5EF4-FFF2-40B4-BE49-F238E27FC236}">
                <a16:creationId xmlns:a16="http://schemas.microsoft.com/office/drawing/2014/main" id="{EEFC4023-CDD6-476C-A943-C23AD63F996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56766" y="6055310"/>
            <a:ext cx="1005840" cy="3429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i="1" dirty="0">
                <a:solidFill>
                  <a:schemeClr val="accent2"/>
                </a:solidFill>
                <a:latin typeface="Century" panose="02040604050505020304" pitchFamily="18" charset="0"/>
              </a:rPr>
              <a:t>Worst</a:t>
            </a:r>
          </a:p>
        </p:txBody>
      </p:sp>
      <p:sp>
        <p:nvSpPr>
          <p:cNvPr id="18" name="TextBox 65">
            <a:extLst>
              <a:ext uri="{FF2B5EF4-FFF2-40B4-BE49-F238E27FC236}">
                <a16:creationId xmlns:a16="http://schemas.microsoft.com/office/drawing/2014/main" id="{816DC11B-B659-4972-8CBC-3FF91B97CC2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84253" y="6330376"/>
            <a:ext cx="4353486" cy="44196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i="1" baseline="0" dirty="0">
                <a:solidFill>
                  <a:srgbClr val="FF7C80"/>
                </a:solidFill>
                <a:effectLst/>
                <a:latin typeface="Century" panose="02040604050505020304" pitchFamily="18" charset="0"/>
              </a:rPr>
              <a:t>the_greek_xxl </a:t>
            </a:r>
            <a:r>
              <a:rPr lang="en-US" sz="2000" b="1" i="1" baseline="0" dirty="0">
                <a:solidFill>
                  <a:schemeClr val="bg1"/>
                </a:solidFill>
                <a:effectLst/>
                <a:latin typeface="Century" panose="02040604050505020304" pitchFamily="18" charset="0"/>
              </a:rPr>
              <a:t>is at the </a:t>
            </a:r>
            <a:r>
              <a:rPr lang="en-US" sz="2000" b="1" i="1" baseline="0" dirty="0">
                <a:solidFill>
                  <a:schemeClr val="accent6">
                    <a:lumMod val="75000"/>
                  </a:schemeClr>
                </a:solidFill>
                <a:effectLst/>
                <a:latin typeface="Century" panose="02040604050505020304" pitchFamily="18" charset="0"/>
              </a:rPr>
              <a:t>bottom </a:t>
            </a:r>
            <a:endParaRPr lang="en-US" sz="2000" b="1" i="1" dirty="0">
              <a:solidFill>
                <a:schemeClr val="accent6">
                  <a:lumMod val="75000"/>
                </a:schemeClr>
              </a:solidFill>
              <a:latin typeface="Century" panose="02040604050505020304" pitchFamily="18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32FB8CA-2FC1-AFEE-9DEC-991BBB130F10}"/>
              </a:ext>
            </a:extLst>
          </p:cNvPr>
          <p:cNvGrpSpPr/>
          <p:nvPr/>
        </p:nvGrpSpPr>
        <p:grpSpPr>
          <a:xfrm>
            <a:off x="7143750" y="914400"/>
            <a:ext cx="4897119" cy="857250"/>
            <a:chOff x="2513598" y="1664981"/>
            <a:chExt cx="5614401" cy="950223"/>
          </a:xfrm>
          <a:gradFill flip="none" rotWithShape="1">
            <a:gsLst>
              <a:gs pos="46000">
                <a:srgbClr val="FE9239"/>
              </a:gs>
              <a:gs pos="0">
                <a:srgbClr val="FE9239"/>
              </a:gs>
              <a:gs pos="100000">
                <a:srgbClr val="FE9239"/>
              </a:gs>
            </a:gsLst>
            <a:path path="rect">
              <a:fillToRect l="50000" t="50000" r="50000" b="50000"/>
            </a:path>
            <a:tileRect/>
          </a:gra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9CB902F-F2E5-EB22-F711-7B215E374AB5}"/>
                </a:ext>
              </a:extLst>
            </p:cNvPr>
            <p:cNvSpPr/>
            <p:nvPr/>
          </p:nvSpPr>
          <p:spPr>
            <a:xfrm>
              <a:off x="2600959" y="1684604"/>
              <a:ext cx="5527040" cy="930600"/>
            </a:xfrm>
            <a:prstGeom prst="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E865-850F-0393-0C47-81A3FE31B1AD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513598" y="1664981"/>
              <a:ext cx="5527040" cy="930600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830" tIns="163830" rIns="163830" bIns="163830" numCol="1" spcCol="1270" anchor="ctr" anchorCtr="0">
              <a:noAutofit/>
            </a:bodyPr>
            <a:lstStyle/>
            <a:p>
              <a:pPr marL="285750" lvl="1" indent="-285750" algn="just" defTabSz="19113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Century" panose="02040604050505020304" pitchFamily="18" charset="0"/>
                </a:rPr>
                <a:t>We have </a:t>
              </a:r>
              <a:r>
                <a:rPr lang="en-US" b="1" i="1" dirty="0">
                  <a:solidFill>
                    <a:srgbClr val="00B050"/>
                  </a:solidFill>
                  <a:latin typeface="Century" panose="02040604050505020304" pitchFamily="18" charset="0"/>
                </a:rPr>
                <a:t>3</a:t>
              </a:r>
              <a:r>
                <a:rPr lang="en-US" b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pizza are typically in an order.</a:t>
              </a:r>
            </a:p>
            <a:p>
              <a:pPr marL="285750" lvl="1" indent="-285750" algn="just" defTabSz="19113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69DBCF2-56BD-C636-132C-0FAAC9677EC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543675" y="2656404"/>
            <a:ext cx="5829300" cy="2439899"/>
            <a:chOff x="6362700" y="1942765"/>
            <a:chExt cx="5829300" cy="269005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427327B1-A237-D5F5-7A57-5406A57C1D9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362700" y="1942765"/>
              <a:ext cx="5829300" cy="2682018"/>
              <a:chOff x="1506841" y="1987947"/>
              <a:chExt cx="8052511" cy="3618241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CAB0DDA0-6637-1D29-E02A-7F97F3D70BD1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516168" y="3312941"/>
                <a:ext cx="2117309" cy="1695065"/>
                <a:chOff x="1516168" y="3312941"/>
                <a:chExt cx="2117309" cy="1695065"/>
              </a:xfrm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ED335A14-FC49-081B-3850-4D5078BD07A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516168" y="3427045"/>
                  <a:ext cx="2117309" cy="1580961"/>
                </a:xfrm>
                <a:custGeom>
                  <a:avLst/>
                  <a:gdLst>
                    <a:gd name="connsiteX0" fmla="*/ 2117611 w 2117309"/>
                    <a:gd name="connsiteY0" fmla="*/ 872281 h 1580961"/>
                    <a:gd name="connsiteX1" fmla="*/ 2036906 w 2117309"/>
                    <a:gd name="connsiteY1" fmla="*/ 952986 h 1580961"/>
                    <a:gd name="connsiteX2" fmla="*/ 1714003 w 2117309"/>
                    <a:gd name="connsiteY2" fmla="*/ 952986 h 1580961"/>
                    <a:gd name="connsiteX3" fmla="*/ 1389049 w 2117309"/>
                    <a:gd name="connsiteY3" fmla="*/ 1515785 h 1580961"/>
                    <a:gd name="connsiteX4" fmla="*/ 1272400 w 2117309"/>
                    <a:gd name="connsiteY4" fmla="*/ 1583124 h 1580961"/>
                    <a:gd name="connsiteX5" fmla="*/ 513932 w 2117309"/>
                    <a:gd name="connsiteY5" fmla="*/ 1583124 h 1580961"/>
                    <a:gd name="connsiteX6" fmla="*/ 397283 w 2117309"/>
                    <a:gd name="connsiteY6" fmla="*/ 1515785 h 1580961"/>
                    <a:gd name="connsiteX7" fmla="*/ 18049 w 2117309"/>
                    <a:gd name="connsiteY7" fmla="*/ 858914 h 1580961"/>
                    <a:gd name="connsiteX8" fmla="*/ 18049 w 2117309"/>
                    <a:gd name="connsiteY8" fmla="*/ 724210 h 1580961"/>
                    <a:gd name="connsiteX9" fmla="*/ 397283 w 2117309"/>
                    <a:gd name="connsiteY9" fmla="*/ 67338 h 1580961"/>
                    <a:gd name="connsiteX10" fmla="*/ 513932 w 2117309"/>
                    <a:gd name="connsiteY10" fmla="*/ 0 h 1580961"/>
                    <a:gd name="connsiteX11" fmla="*/ 731785 w 2117309"/>
                    <a:gd name="connsiteY11" fmla="*/ 0 h 1580961"/>
                    <a:gd name="connsiteX12" fmla="*/ 893194 w 2117309"/>
                    <a:gd name="connsiteY12" fmla="*/ 161382 h 1580961"/>
                    <a:gd name="connsiteX13" fmla="*/ 1054604 w 2117309"/>
                    <a:gd name="connsiteY13" fmla="*/ 0 h 1580961"/>
                    <a:gd name="connsiteX14" fmla="*/ 1272428 w 2117309"/>
                    <a:gd name="connsiteY14" fmla="*/ 0 h 1580961"/>
                    <a:gd name="connsiteX15" fmla="*/ 1389077 w 2117309"/>
                    <a:gd name="connsiteY15" fmla="*/ 67338 h 1580961"/>
                    <a:gd name="connsiteX16" fmla="*/ 1620830 w 2117309"/>
                    <a:gd name="connsiteY16" fmla="*/ 468756 h 1580961"/>
                    <a:gd name="connsiteX17" fmla="*/ 1857525 w 2117309"/>
                    <a:gd name="connsiteY17" fmla="*/ 468756 h 1580961"/>
                    <a:gd name="connsiteX18" fmla="*/ 1905740 w 2117309"/>
                    <a:gd name="connsiteY18" fmla="*/ 484847 h 1580961"/>
                    <a:gd name="connsiteX19" fmla="*/ 1910289 w 2117309"/>
                    <a:gd name="connsiteY19" fmla="*/ 488497 h 1580961"/>
                    <a:gd name="connsiteX20" fmla="*/ 1914557 w 2117309"/>
                    <a:gd name="connsiteY20" fmla="*/ 492457 h 1580961"/>
                    <a:gd name="connsiteX21" fmla="*/ 1922195 w 2117309"/>
                    <a:gd name="connsiteY21" fmla="*/ 501246 h 1580961"/>
                    <a:gd name="connsiteX22" fmla="*/ 1924442 w 2117309"/>
                    <a:gd name="connsiteY22" fmla="*/ 504419 h 1580961"/>
                    <a:gd name="connsiteX23" fmla="*/ 1926548 w 2117309"/>
                    <a:gd name="connsiteY23" fmla="*/ 507677 h 1580961"/>
                    <a:gd name="connsiteX24" fmla="*/ 1928485 w 2117309"/>
                    <a:gd name="connsiteY24" fmla="*/ 511075 h 1580961"/>
                    <a:gd name="connsiteX25" fmla="*/ 1930283 w 2117309"/>
                    <a:gd name="connsiteY25" fmla="*/ 514557 h 1580961"/>
                    <a:gd name="connsiteX26" fmla="*/ 1933372 w 2117309"/>
                    <a:gd name="connsiteY26" fmla="*/ 521801 h 1580961"/>
                    <a:gd name="connsiteX27" fmla="*/ 1934635 w 2117309"/>
                    <a:gd name="connsiteY27" fmla="*/ 525536 h 1580961"/>
                    <a:gd name="connsiteX28" fmla="*/ 1938286 w 2117309"/>
                    <a:gd name="connsiteY28" fmla="*/ 549461 h 1580961"/>
                    <a:gd name="connsiteX29" fmla="*/ 1857581 w 2117309"/>
                    <a:gd name="connsiteY29" fmla="*/ 630166 h 1580961"/>
                    <a:gd name="connsiteX30" fmla="*/ 1714087 w 2117309"/>
                    <a:gd name="connsiteY30" fmla="*/ 630166 h 1580961"/>
                    <a:gd name="connsiteX31" fmla="*/ 1768396 w 2117309"/>
                    <a:gd name="connsiteY31" fmla="*/ 724210 h 1580961"/>
                    <a:gd name="connsiteX32" fmla="*/ 1786423 w 2117309"/>
                    <a:gd name="connsiteY32" fmla="*/ 791548 h 1580961"/>
                    <a:gd name="connsiteX33" fmla="*/ 2036991 w 2117309"/>
                    <a:gd name="connsiteY33" fmla="*/ 791548 h 1580961"/>
                    <a:gd name="connsiteX34" fmla="*/ 2093995 w 2117309"/>
                    <a:gd name="connsiteY34" fmla="*/ 815248 h 1580961"/>
                    <a:gd name="connsiteX35" fmla="*/ 2117611 w 2117309"/>
                    <a:gd name="connsiteY35" fmla="*/ 872281 h 1580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2117309" h="1580961">
                      <a:moveTo>
                        <a:pt x="2117611" y="872281"/>
                      </a:moveTo>
                      <a:cubicBezTo>
                        <a:pt x="2117611" y="916677"/>
                        <a:pt x="2081274" y="952986"/>
                        <a:pt x="2036906" y="952986"/>
                      </a:cubicBezTo>
                      <a:lnTo>
                        <a:pt x="1714003" y="952986"/>
                      </a:lnTo>
                      <a:lnTo>
                        <a:pt x="1389049" y="1515785"/>
                      </a:lnTo>
                      <a:cubicBezTo>
                        <a:pt x="1365012" y="1557458"/>
                        <a:pt x="1320531" y="1583124"/>
                        <a:pt x="1272400" y="1583124"/>
                      </a:cubicBezTo>
                      <a:lnTo>
                        <a:pt x="513932" y="1583124"/>
                      </a:lnTo>
                      <a:cubicBezTo>
                        <a:pt x="465829" y="1583124"/>
                        <a:pt x="421349" y="1557458"/>
                        <a:pt x="397283" y="1515785"/>
                      </a:cubicBezTo>
                      <a:lnTo>
                        <a:pt x="18049" y="858914"/>
                      </a:lnTo>
                      <a:cubicBezTo>
                        <a:pt x="-6016" y="817242"/>
                        <a:pt x="-6016" y="765882"/>
                        <a:pt x="18049" y="724210"/>
                      </a:cubicBezTo>
                      <a:lnTo>
                        <a:pt x="397283" y="67338"/>
                      </a:lnTo>
                      <a:cubicBezTo>
                        <a:pt x="421349" y="25666"/>
                        <a:pt x="465801" y="0"/>
                        <a:pt x="513932" y="0"/>
                      </a:cubicBezTo>
                      <a:lnTo>
                        <a:pt x="731785" y="0"/>
                      </a:lnTo>
                      <a:cubicBezTo>
                        <a:pt x="731785" y="89129"/>
                        <a:pt x="804065" y="161382"/>
                        <a:pt x="893194" y="161382"/>
                      </a:cubicBezTo>
                      <a:cubicBezTo>
                        <a:pt x="982323" y="161382"/>
                        <a:pt x="1054604" y="89129"/>
                        <a:pt x="1054604" y="0"/>
                      </a:cubicBezTo>
                      <a:lnTo>
                        <a:pt x="1272428" y="0"/>
                      </a:lnTo>
                      <a:cubicBezTo>
                        <a:pt x="1320531" y="0"/>
                        <a:pt x="1365012" y="25666"/>
                        <a:pt x="1389077" y="67338"/>
                      </a:cubicBezTo>
                      <a:lnTo>
                        <a:pt x="1620830" y="468756"/>
                      </a:lnTo>
                      <a:lnTo>
                        <a:pt x="1857525" y="468756"/>
                      </a:lnTo>
                      <a:cubicBezTo>
                        <a:pt x="1875553" y="468756"/>
                        <a:pt x="1892261" y="474738"/>
                        <a:pt x="1905740" y="484847"/>
                      </a:cubicBezTo>
                      <a:cubicBezTo>
                        <a:pt x="1907312" y="485998"/>
                        <a:pt x="1908829" y="487206"/>
                        <a:pt x="1910289" y="488497"/>
                      </a:cubicBezTo>
                      <a:cubicBezTo>
                        <a:pt x="1911749" y="489761"/>
                        <a:pt x="1913181" y="491081"/>
                        <a:pt x="1914557" y="492457"/>
                      </a:cubicBezTo>
                      <a:cubicBezTo>
                        <a:pt x="1917309" y="495181"/>
                        <a:pt x="1919836" y="498129"/>
                        <a:pt x="1922195" y="501246"/>
                      </a:cubicBezTo>
                      <a:cubicBezTo>
                        <a:pt x="1922982" y="502285"/>
                        <a:pt x="1923712" y="503352"/>
                        <a:pt x="1924442" y="504419"/>
                      </a:cubicBezTo>
                      <a:cubicBezTo>
                        <a:pt x="1925172" y="505486"/>
                        <a:pt x="1925874" y="506582"/>
                        <a:pt x="1926548" y="507677"/>
                      </a:cubicBezTo>
                      <a:cubicBezTo>
                        <a:pt x="1927222" y="508800"/>
                        <a:pt x="1927868" y="509923"/>
                        <a:pt x="1928485" y="511075"/>
                      </a:cubicBezTo>
                      <a:cubicBezTo>
                        <a:pt x="1929103" y="512226"/>
                        <a:pt x="1929693" y="513377"/>
                        <a:pt x="1930283" y="514557"/>
                      </a:cubicBezTo>
                      <a:cubicBezTo>
                        <a:pt x="1931406" y="516915"/>
                        <a:pt x="1932445" y="519302"/>
                        <a:pt x="1933372" y="521801"/>
                      </a:cubicBezTo>
                      <a:cubicBezTo>
                        <a:pt x="1933821" y="523037"/>
                        <a:pt x="1934242" y="524273"/>
                        <a:pt x="1934635" y="525536"/>
                      </a:cubicBezTo>
                      <a:cubicBezTo>
                        <a:pt x="1936994" y="533090"/>
                        <a:pt x="1938286" y="541121"/>
                        <a:pt x="1938286" y="549461"/>
                      </a:cubicBezTo>
                      <a:cubicBezTo>
                        <a:pt x="1938286" y="593857"/>
                        <a:pt x="1901977" y="630166"/>
                        <a:pt x="1857581" y="630166"/>
                      </a:cubicBezTo>
                      <a:lnTo>
                        <a:pt x="1714087" y="630166"/>
                      </a:lnTo>
                      <a:lnTo>
                        <a:pt x="1768396" y="724210"/>
                      </a:lnTo>
                      <a:cubicBezTo>
                        <a:pt x="1780414" y="745046"/>
                        <a:pt x="1786423" y="768297"/>
                        <a:pt x="1786423" y="791548"/>
                      </a:cubicBezTo>
                      <a:lnTo>
                        <a:pt x="2036991" y="791548"/>
                      </a:lnTo>
                      <a:cubicBezTo>
                        <a:pt x="2059174" y="791548"/>
                        <a:pt x="2079365" y="800646"/>
                        <a:pt x="2093995" y="815248"/>
                      </a:cubicBezTo>
                      <a:cubicBezTo>
                        <a:pt x="2108513" y="829907"/>
                        <a:pt x="2117611" y="850069"/>
                        <a:pt x="2117611" y="872281"/>
                      </a:cubicBezTo>
                      <a:close/>
                    </a:path>
                  </a:pathLst>
                </a:custGeom>
                <a:solidFill>
                  <a:srgbClr val="E368A1"/>
                </a:solidFill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A92EA2B6-35E6-91E8-0C27-6BF3F54E92BD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295195" y="3312941"/>
                  <a:ext cx="227456" cy="227456"/>
                </a:xfrm>
                <a:custGeom>
                  <a:avLst/>
                  <a:gdLst>
                    <a:gd name="connsiteX0" fmla="*/ 171199 w 227456"/>
                    <a:gd name="connsiteY0" fmla="*/ 57066 h 227456"/>
                    <a:gd name="connsiteX1" fmla="*/ 171199 w 227456"/>
                    <a:gd name="connsiteY1" fmla="*/ 171199 h 227456"/>
                    <a:gd name="connsiteX2" fmla="*/ 57066 w 227456"/>
                    <a:gd name="connsiteY2" fmla="*/ 171199 h 227456"/>
                    <a:gd name="connsiteX3" fmla="*/ 57066 w 227456"/>
                    <a:gd name="connsiteY3" fmla="*/ 57066 h 227456"/>
                    <a:gd name="connsiteX4" fmla="*/ 171199 w 227456"/>
                    <a:gd name="connsiteY4" fmla="*/ 57066 h 2274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7456" h="227456">
                      <a:moveTo>
                        <a:pt x="171199" y="57066"/>
                      </a:moveTo>
                      <a:cubicBezTo>
                        <a:pt x="202716" y="88583"/>
                        <a:pt x="202716" y="139682"/>
                        <a:pt x="171199" y="171199"/>
                      </a:cubicBezTo>
                      <a:cubicBezTo>
                        <a:pt x="139682" y="202716"/>
                        <a:pt x="88583" y="202716"/>
                        <a:pt x="57066" y="171199"/>
                      </a:cubicBezTo>
                      <a:cubicBezTo>
                        <a:pt x="25550" y="139682"/>
                        <a:pt x="25550" y="88583"/>
                        <a:pt x="57066" y="57066"/>
                      </a:cubicBezTo>
                      <a:cubicBezTo>
                        <a:pt x="88583" y="25550"/>
                        <a:pt x="139682" y="25550"/>
                        <a:pt x="171199" y="57066"/>
                      </a:cubicBezTo>
                      <a:close/>
                    </a:path>
                  </a:pathLst>
                </a:custGeom>
                <a:solidFill>
                  <a:srgbClr val="E368A1"/>
                </a:solidFill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F453DA10-8BAC-F1F1-EC70-7AB8731CE967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2986259" y="2635526"/>
                <a:ext cx="2089228" cy="1743157"/>
                <a:chOff x="2986259" y="2635526"/>
                <a:chExt cx="2089228" cy="1743157"/>
              </a:xfrm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BCA24184-7250-49C4-BDAE-C5ED918E25A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795105" y="4218621"/>
                  <a:ext cx="160062" cy="160062"/>
                </a:xfrm>
                <a:custGeom>
                  <a:avLst/>
                  <a:gdLst>
                    <a:gd name="connsiteX0" fmla="*/ 161410 w 160061"/>
                    <a:gd name="connsiteY0" fmla="*/ 80705 h 160061"/>
                    <a:gd name="connsiteX1" fmla="*/ 80705 w 160061"/>
                    <a:gd name="connsiteY1" fmla="*/ 161410 h 160061"/>
                    <a:gd name="connsiteX2" fmla="*/ 0 w 160061"/>
                    <a:gd name="connsiteY2" fmla="*/ 80705 h 160061"/>
                    <a:gd name="connsiteX3" fmla="*/ 80705 w 160061"/>
                    <a:gd name="connsiteY3" fmla="*/ 0 h 160061"/>
                    <a:gd name="connsiteX4" fmla="*/ 161410 w 160061"/>
                    <a:gd name="connsiteY4" fmla="*/ 80705 h 160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061" h="160061">
                      <a:moveTo>
                        <a:pt x="161410" y="80705"/>
                      </a:moveTo>
                      <a:cubicBezTo>
                        <a:pt x="161410" y="125277"/>
                        <a:pt x="125277" y="161410"/>
                        <a:pt x="80705" y="161410"/>
                      </a:cubicBezTo>
                      <a:cubicBezTo>
                        <a:pt x="36133" y="161410"/>
                        <a:pt x="0" y="125277"/>
                        <a:pt x="0" y="80705"/>
                      </a:cubicBezTo>
                      <a:cubicBezTo>
                        <a:pt x="0" y="36133"/>
                        <a:pt x="36133" y="0"/>
                        <a:pt x="80705" y="0"/>
                      </a:cubicBezTo>
                      <a:cubicBezTo>
                        <a:pt x="125277" y="0"/>
                        <a:pt x="161410" y="36133"/>
                        <a:pt x="161410" y="80705"/>
                      </a:cubicBezTo>
                      <a:close/>
                    </a:path>
                  </a:pathLst>
                </a:custGeom>
                <a:solidFill>
                  <a:srgbClr val="903D85"/>
                </a:solidFill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9893112D-16F8-19EC-6353-51295EDFDE94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986259" y="2635526"/>
                  <a:ext cx="2089228" cy="1580961"/>
                </a:xfrm>
                <a:custGeom>
                  <a:avLst/>
                  <a:gdLst>
                    <a:gd name="connsiteX0" fmla="*/ 2091166 w 2089228"/>
                    <a:gd name="connsiteY0" fmla="*/ 710843 h 1580961"/>
                    <a:gd name="connsiteX1" fmla="*/ 2010461 w 2089228"/>
                    <a:gd name="connsiteY1" fmla="*/ 791548 h 1580961"/>
                    <a:gd name="connsiteX2" fmla="*/ 1786318 w 2089228"/>
                    <a:gd name="connsiteY2" fmla="*/ 791548 h 1580961"/>
                    <a:gd name="connsiteX3" fmla="*/ 1768290 w 2089228"/>
                    <a:gd name="connsiteY3" fmla="*/ 858886 h 1580961"/>
                    <a:gd name="connsiteX4" fmla="*/ 1713982 w 2089228"/>
                    <a:gd name="connsiteY4" fmla="*/ 952929 h 1580961"/>
                    <a:gd name="connsiteX5" fmla="*/ 1864861 w 2089228"/>
                    <a:gd name="connsiteY5" fmla="*/ 952929 h 1580961"/>
                    <a:gd name="connsiteX6" fmla="*/ 1921865 w 2089228"/>
                    <a:gd name="connsiteY6" fmla="*/ 976630 h 1580961"/>
                    <a:gd name="connsiteX7" fmla="*/ 1945566 w 2089228"/>
                    <a:gd name="connsiteY7" fmla="*/ 1033634 h 1580961"/>
                    <a:gd name="connsiteX8" fmla="*/ 1864861 w 2089228"/>
                    <a:gd name="connsiteY8" fmla="*/ 1114339 h 1580961"/>
                    <a:gd name="connsiteX9" fmla="*/ 1620809 w 2089228"/>
                    <a:gd name="connsiteY9" fmla="*/ 1114339 h 1580961"/>
                    <a:gd name="connsiteX10" fmla="*/ 1389056 w 2089228"/>
                    <a:gd name="connsiteY10" fmla="*/ 1515757 h 1580961"/>
                    <a:gd name="connsiteX11" fmla="*/ 1272407 w 2089228"/>
                    <a:gd name="connsiteY11" fmla="*/ 1583096 h 1580961"/>
                    <a:gd name="connsiteX12" fmla="*/ 1029366 w 2089228"/>
                    <a:gd name="connsiteY12" fmla="*/ 1583096 h 1580961"/>
                    <a:gd name="connsiteX13" fmla="*/ 889579 w 2089228"/>
                    <a:gd name="connsiteY13" fmla="*/ 1502419 h 1580961"/>
                    <a:gd name="connsiteX14" fmla="*/ 749792 w 2089228"/>
                    <a:gd name="connsiteY14" fmla="*/ 1583096 h 1580961"/>
                    <a:gd name="connsiteX15" fmla="*/ 166829 w 2089228"/>
                    <a:gd name="connsiteY15" fmla="*/ 1583096 h 1580961"/>
                    <a:gd name="connsiteX16" fmla="*/ 109825 w 2089228"/>
                    <a:gd name="connsiteY16" fmla="*/ 1559395 h 1580961"/>
                    <a:gd name="connsiteX17" fmla="*/ 86124 w 2089228"/>
                    <a:gd name="connsiteY17" fmla="*/ 1502419 h 1580961"/>
                    <a:gd name="connsiteX18" fmla="*/ 166829 w 2089228"/>
                    <a:gd name="connsiteY18" fmla="*/ 1421714 h 1580961"/>
                    <a:gd name="connsiteX19" fmla="*/ 387434 w 2089228"/>
                    <a:gd name="connsiteY19" fmla="*/ 1421714 h 1580961"/>
                    <a:gd name="connsiteX20" fmla="*/ 468139 w 2089228"/>
                    <a:gd name="connsiteY20" fmla="*/ 1341009 h 1580961"/>
                    <a:gd name="connsiteX21" fmla="*/ 468111 w 2089228"/>
                    <a:gd name="connsiteY21" fmla="*/ 1338931 h 1580961"/>
                    <a:gd name="connsiteX22" fmla="*/ 468055 w 2089228"/>
                    <a:gd name="connsiteY22" fmla="*/ 1337274 h 1580961"/>
                    <a:gd name="connsiteX23" fmla="*/ 467886 w 2089228"/>
                    <a:gd name="connsiteY23" fmla="*/ 1334831 h 1580961"/>
                    <a:gd name="connsiteX24" fmla="*/ 467605 w 2089228"/>
                    <a:gd name="connsiteY24" fmla="*/ 1331799 h 1580961"/>
                    <a:gd name="connsiteX25" fmla="*/ 467577 w 2089228"/>
                    <a:gd name="connsiteY25" fmla="*/ 1331686 h 1580961"/>
                    <a:gd name="connsiteX26" fmla="*/ 467212 w 2089228"/>
                    <a:gd name="connsiteY26" fmla="*/ 1328766 h 1580961"/>
                    <a:gd name="connsiteX27" fmla="*/ 466875 w 2089228"/>
                    <a:gd name="connsiteY27" fmla="*/ 1326772 h 1580961"/>
                    <a:gd name="connsiteX28" fmla="*/ 466538 w 2089228"/>
                    <a:gd name="connsiteY28" fmla="*/ 1325031 h 1580961"/>
                    <a:gd name="connsiteX29" fmla="*/ 466061 w 2089228"/>
                    <a:gd name="connsiteY29" fmla="*/ 1322841 h 1580961"/>
                    <a:gd name="connsiteX30" fmla="*/ 465415 w 2089228"/>
                    <a:gd name="connsiteY30" fmla="*/ 1320285 h 1580961"/>
                    <a:gd name="connsiteX31" fmla="*/ 465134 w 2089228"/>
                    <a:gd name="connsiteY31" fmla="*/ 1319246 h 1580961"/>
                    <a:gd name="connsiteX32" fmla="*/ 464488 w 2089228"/>
                    <a:gd name="connsiteY32" fmla="*/ 1317084 h 1580961"/>
                    <a:gd name="connsiteX33" fmla="*/ 463225 w 2089228"/>
                    <a:gd name="connsiteY33" fmla="*/ 1313349 h 1580961"/>
                    <a:gd name="connsiteX34" fmla="*/ 462522 w 2089228"/>
                    <a:gd name="connsiteY34" fmla="*/ 1311524 h 1580961"/>
                    <a:gd name="connsiteX35" fmla="*/ 460164 w 2089228"/>
                    <a:gd name="connsiteY35" fmla="*/ 1306133 h 1580961"/>
                    <a:gd name="connsiteX36" fmla="*/ 458367 w 2089228"/>
                    <a:gd name="connsiteY36" fmla="*/ 1302651 h 1580961"/>
                    <a:gd name="connsiteX37" fmla="*/ 456429 w 2089228"/>
                    <a:gd name="connsiteY37" fmla="*/ 1299253 h 1580961"/>
                    <a:gd name="connsiteX38" fmla="*/ 454323 w 2089228"/>
                    <a:gd name="connsiteY38" fmla="*/ 1295995 h 1580961"/>
                    <a:gd name="connsiteX39" fmla="*/ 450841 w 2089228"/>
                    <a:gd name="connsiteY39" fmla="*/ 1291250 h 1580961"/>
                    <a:gd name="connsiteX40" fmla="*/ 449662 w 2089228"/>
                    <a:gd name="connsiteY40" fmla="*/ 1289817 h 1580961"/>
                    <a:gd name="connsiteX41" fmla="*/ 446994 w 2089228"/>
                    <a:gd name="connsiteY41" fmla="*/ 1286701 h 1580961"/>
                    <a:gd name="connsiteX42" fmla="*/ 445786 w 2089228"/>
                    <a:gd name="connsiteY42" fmla="*/ 1285437 h 1580961"/>
                    <a:gd name="connsiteX43" fmla="*/ 444438 w 2089228"/>
                    <a:gd name="connsiteY43" fmla="*/ 1284033 h 1580961"/>
                    <a:gd name="connsiteX44" fmla="*/ 442136 w 2089228"/>
                    <a:gd name="connsiteY44" fmla="*/ 1281814 h 1580961"/>
                    <a:gd name="connsiteX45" fmla="*/ 440170 w 2089228"/>
                    <a:gd name="connsiteY45" fmla="*/ 1280073 h 1580961"/>
                    <a:gd name="connsiteX46" fmla="*/ 438682 w 2089228"/>
                    <a:gd name="connsiteY46" fmla="*/ 1278838 h 1580961"/>
                    <a:gd name="connsiteX47" fmla="*/ 437250 w 2089228"/>
                    <a:gd name="connsiteY47" fmla="*/ 1277686 h 1580961"/>
                    <a:gd name="connsiteX48" fmla="*/ 435621 w 2089228"/>
                    <a:gd name="connsiteY48" fmla="*/ 1276423 h 1580961"/>
                    <a:gd name="connsiteX49" fmla="*/ 433066 w 2089228"/>
                    <a:gd name="connsiteY49" fmla="*/ 1274598 h 1580961"/>
                    <a:gd name="connsiteX50" fmla="*/ 430426 w 2089228"/>
                    <a:gd name="connsiteY50" fmla="*/ 1272857 h 1580961"/>
                    <a:gd name="connsiteX51" fmla="*/ 427955 w 2089228"/>
                    <a:gd name="connsiteY51" fmla="*/ 1271340 h 1580961"/>
                    <a:gd name="connsiteX52" fmla="*/ 427534 w 2089228"/>
                    <a:gd name="connsiteY52" fmla="*/ 1271087 h 1580961"/>
                    <a:gd name="connsiteX53" fmla="*/ 424950 w 2089228"/>
                    <a:gd name="connsiteY53" fmla="*/ 1269683 h 1580961"/>
                    <a:gd name="connsiteX54" fmla="*/ 422339 w 2089228"/>
                    <a:gd name="connsiteY54" fmla="*/ 1268336 h 1580961"/>
                    <a:gd name="connsiteX55" fmla="*/ 422114 w 2089228"/>
                    <a:gd name="connsiteY55" fmla="*/ 1268223 h 1580961"/>
                    <a:gd name="connsiteX56" fmla="*/ 419924 w 2089228"/>
                    <a:gd name="connsiteY56" fmla="*/ 1267240 h 1580961"/>
                    <a:gd name="connsiteX57" fmla="*/ 418800 w 2089228"/>
                    <a:gd name="connsiteY57" fmla="*/ 1266735 h 1580961"/>
                    <a:gd name="connsiteX58" fmla="*/ 418772 w 2089228"/>
                    <a:gd name="connsiteY58" fmla="*/ 1266707 h 1580961"/>
                    <a:gd name="connsiteX59" fmla="*/ 416273 w 2089228"/>
                    <a:gd name="connsiteY59" fmla="*/ 1265696 h 1580961"/>
                    <a:gd name="connsiteX60" fmla="*/ 413605 w 2089228"/>
                    <a:gd name="connsiteY60" fmla="*/ 1264713 h 1580961"/>
                    <a:gd name="connsiteX61" fmla="*/ 409478 w 2089228"/>
                    <a:gd name="connsiteY61" fmla="*/ 1263421 h 1580961"/>
                    <a:gd name="connsiteX62" fmla="*/ 405602 w 2089228"/>
                    <a:gd name="connsiteY62" fmla="*/ 1262438 h 1580961"/>
                    <a:gd name="connsiteX63" fmla="*/ 403889 w 2089228"/>
                    <a:gd name="connsiteY63" fmla="*/ 1262073 h 1580961"/>
                    <a:gd name="connsiteX64" fmla="*/ 403468 w 2089228"/>
                    <a:gd name="connsiteY64" fmla="*/ 1261989 h 1580961"/>
                    <a:gd name="connsiteX65" fmla="*/ 401671 w 2089228"/>
                    <a:gd name="connsiteY65" fmla="*/ 1261652 h 1580961"/>
                    <a:gd name="connsiteX66" fmla="*/ 400688 w 2089228"/>
                    <a:gd name="connsiteY66" fmla="*/ 1261484 h 1580961"/>
                    <a:gd name="connsiteX67" fmla="*/ 399116 w 2089228"/>
                    <a:gd name="connsiteY67" fmla="*/ 1261231 h 1580961"/>
                    <a:gd name="connsiteX68" fmla="*/ 395156 w 2089228"/>
                    <a:gd name="connsiteY68" fmla="*/ 1260754 h 1580961"/>
                    <a:gd name="connsiteX69" fmla="*/ 393612 w 2089228"/>
                    <a:gd name="connsiteY69" fmla="*/ 1260613 h 1580961"/>
                    <a:gd name="connsiteX70" fmla="*/ 389512 w 2089228"/>
                    <a:gd name="connsiteY70" fmla="*/ 1260417 h 1580961"/>
                    <a:gd name="connsiteX71" fmla="*/ 387434 w 2089228"/>
                    <a:gd name="connsiteY71" fmla="*/ 1260389 h 1580961"/>
                    <a:gd name="connsiteX72" fmla="*/ 249781 w 2089228"/>
                    <a:gd name="connsiteY72" fmla="*/ 1260389 h 1580961"/>
                    <a:gd name="connsiteX73" fmla="*/ 18028 w 2089228"/>
                    <a:gd name="connsiteY73" fmla="*/ 858970 h 1580961"/>
                    <a:gd name="connsiteX74" fmla="*/ 18028 w 2089228"/>
                    <a:gd name="connsiteY74" fmla="*/ 724266 h 1580961"/>
                    <a:gd name="connsiteX75" fmla="*/ 397262 w 2089228"/>
                    <a:gd name="connsiteY75" fmla="*/ 67338 h 1580961"/>
                    <a:gd name="connsiteX76" fmla="*/ 513911 w 2089228"/>
                    <a:gd name="connsiteY76" fmla="*/ 0 h 1580961"/>
                    <a:gd name="connsiteX77" fmla="*/ 1272407 w 2089228"/>
                    <a:gd name="connsiteY77" fmla="*/ 0 h 1580961"/>
                    <a:gd name="connsiteX78" fmla="*/ 1389056 w 2089228"/>
                    <a:gd name="connsiteY78" fmla="*/ 67338 h 1580961"/>
                    <a:gd name="connsiteX79" fmla="*/ 1713982 w 2089228"/>
                    <a:gd name="connsiteY79" fmla="*/ 630166 h 1580961"/>
                    <a:gd name="connsiteX80" fmla="*/ 2010461 w 2089228"/>
                    <a:gd name="connsiteY80" fmla="*/ 630166 h 1580961"/>
                    <a:gd name="connsiteX81" fmla="*/ 2067465 w 2089228"/>
                    <a:gd name="connsiteY81" fmla="*/ 653867 h 1580961"/>
                    <a:gd name="connsiteX82" fmla="*/ 2091166 w 2089228"/>
                    <a:gd name="connsiteY82" fmla="*/ 710843 h 1580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</a:cxnLst>
                  <a:rect l="l" t="t" r="r" b="b"/>
                  <a:pathLst>
                    <a:path w="2089228" h="1580961">
                      <a:moveTo>
                        <a:pt x="2091166" y="710843"/>
                      </a:moveTo>
                      <a:cubicBezTo>
                        <a:pt x="2091166" y="755239"/>
                        <a:pt x="2054857" y="791548"/>
                        <a:pt x="2010461" y="791548"/>
                      </a:cubicBezTo>
                      <a:lnTo>
                        <a:pt x="1786318" y="791548"/>
                      </a:lnTo>
                      <a:cubicBezTo>
                        <a:pt x="1786318" y="814799"/>
                        <a:pt x="1780309" y="838050"/>
                        <a:pt x="1768290" y="858886"/>
                      </a:cubicBezTo>
                      <a:lnTo>
                        <a:pt x="1713982" y="952929"/>
                      </a:lnTo>
                      <a:lnTo>
                        <a:pt x="1864861" y="952929"/>
                      </a:lnTo>
                      <a:cubicBezTo>
                        <a:pt x="1887045" y="952929"/>
                        <a:pt x="1907235" y="962000"/>
                        <a:pt x="1921865" y="976630"/>
                      </a:cubicBezTo>
                      <a:cubicBezTo>
                        <a:pt x="1936496" y="991260"/>
                        <a:pt x="1945566" y="1011422"/>
                        <a:pt x="1945566" y="1033634"/>
                      </a:cubicBezTo>
                      <a:cubicBezTo>
                        <a:pt x="1945566" y="1078030"/>
                        <a:pt x="1909257" y="1114339"/>
                        <a:pt x="1864861" y="1114339"/>
                      </a:cubicBezTo>
                      <a:lnTo>
                        <a:pt x="1620809" y="1114339"/>
                      </a:lnTo>
                      <a:lnTo>
                        <a:pt x="1389056" y="1515757"/>
                      </a:lnTo>
                      <a:cubicBezTo>
                        <a:pt x="1365019" y="1557430"/>
                        <a:pt x="1320538" y="1583096"/>
                        <a:pt x="1272407" y="1583096"/>
                      </a:cubicBezTo>
                      <a:lnTo>
                        <a:pt x="1029366" y="1583096"/>
                      </a:lnTo>
                      <a:cubicBezTo>
                        <a:pt x="1001454" y="1534852"/>
                        <a:pt x="949307" y="1502419"/>
                        <a:pt x="889579" y="1502419"/>
                      </a:cubicBezTo>
                      <a:cubicBezTo>
                        <a:pt x="829850" y="1502419"/>
                        <a:pt x="777704" y="1534881"/>
                        <a:pt x="749792" y="1583096"/>
                      </a:cubicBezTo>
                      <a:lnTo>
                        <a:pt x="166829" y="1583096"/>
                      </a:lnTo>
                      <a:cubicBezTo>
                        <a:pt x="144645" y="1583096"/>
                        <a:pt x="124455" y="1574026"/>
                        <a:pt x="109825" y="1559395"/>
                      </a:cubicBezTo>
                      <a:cubicBezTo>
                        <a:pt x="95195" y="1544765"/>
                        <a:pt x="86124" y="1524603"/>
                        <a:pt x="86124" y="1502419"/>
                      </a:cubicBezTo>
                      <a:cubicBezTo>
                        <a:pt x="86124" y="1458023"/>
                        <a:pt x="122433" y="1421714"/>
                        <a:pt x="166829" y="1421714"/>
                      </a:cubicBezTo>
                      <a:lnTo>
                        <a:pt x="387434" y="1421714"/>
                      </a:lnTo>
                      <a:cubicBezTo>
                        <a:pt x="431830" y="1421714"/>
                        <a:pt x="468139" y="1385405"/>
                        <a:pt x="468139" y="1341009"/>
                      </a:cubicBezTo>
                      <a:cubicBezTo>
                        <a:pt x="468139" y="1340335"/>
                        <a:pt x="468111" y="1339605"/>
                        <a:pt x="468111" y="1338931"/>
                      </a:cubicBezTo>
                      <a:cubicBezTo>
                        <a:pt x="468111" y="1338370"/>
                        <a:pt x="468083" y="1337836"/>
                        <a:pt x="468055" y="1337274"/>
                      </a:cubicBezTo>
                      <a:cubicBezTo>
                        <a:pt x="468026" y="1336460"/>
                        <a:pt x="467970" y="1335618"/>
                        <a:pt x="467886" y="1334831"/>
                      </a:cubicBezTo>
                      <a:cubicBezTo>
                        <a:pt x="467830" y="1333820"/>
                        <a:pt x="467718" y="1332810"/>
                        <a:pt x="467605" y="1331799"/>
                      </a:cubicBezTo>
                      <a:cubicBezTo>
                        <a:pt x="467605" y="1331771"/>
                        <a:pt x="467605" y="1331714"/>
                        <a:pt x="467577" y="1331686"/>
                      </a:cubicBezTo>
                      <a:cubicBezTo>
                        <a:pt x="467465" y="1330703"/>
                        <a:pt x="467324" y="1329721"/>
                        <a:pt x="467212" y="1328766"/>
                      </a:cubicBezTo>
                      <a:cubicBezTo>
                        <a:pt x="467100" y="1328092"/>
                        <a:pt x="466987" y="1327446"/>
                        <a:pt x="466875" y="1326772"/>
                      </a:cubicBezTo>
                      <a:cubicBezTo>
                        <a:pt x="466763" y="1326182"/>
                        <a:pt x="466679" y="1325593"/>
                        <a:pt x="466538" y="1325031"/>
                      </a:cubicBezTo>
                      <a:cubicBezTo>
                        <a:pt x="466370" y="1324301"/>
                        <a:pt x="466229" y="1323571"/>
                        <a:pt x="466061" y="1322841"/>
                      </a:cubicBezTo>
                      <a:cubicBezTo>
                        <a:pt x="465864" y="1321970"/>
                        <a:pt x="465640" y="1321128"/>
                        <a:pt x="465415" y="1320285"/>
                      </a:cubicBezTo>
                      <a:cubicBezTo>
                        <a:pt x="465331" y="1319920"/>
                        <a:pt x="465218" y="1319583"/>
                        <a:pt x="465134" y="1319246"/>
                      </a:cubicBezTo>
                      <a:cubicBezTo>
                        <a:pt x="464938" y="1318516"/>
                        <a:pt x="464713" y="1317786"/>
                        <a:pt x="464488" y="1317084"/>
                      </a:cubicBezTo>
                      <a:cubicBezTo>
                        <a:pt x="464095" y="1315821"/>
                        <a:pt x="463674" y="1314585"/>
                        <a:pt x="463225" y="1313349"/>
                      </a:cubicBezTo>
                      <a:cubicBezTo>
                        <a:pt x="463000" y="1312732"/>
                        <a:pt x="462747" y="1312114"/>
                        <a:pt x="462522" y="1311524"/>
                      </a:cubicBezTo>
                      <a:cubicBezTo>
                        <a:pt x="461792" y="1309699"/>
                        <a:pt x="461006" y="1307874"/>
                        <a:pt x="460164" y="1306133"/>
                      </a:cubicBezTo>
                      <a:cubicBezTo>
                        <a:pt x="459602" y="1304953"/>
                        <a:pt x="459012" y="1303802"/>
                        <a:pt x="458367" y="1302651"/>
                      </a:cubicBezTo>
                      <a:cubicBezTo>
                        <a:pt x="457749" y="1301527"/>
                        <a:pt x="457103" y="1300376"/>
                        <a:pt x="456429" y="1299253"/>
                      </a:cubicBezTo>
                      <a:cubicBezTo>
                        <a:pt x="455755" y="1298158"/>
                        <a:pt x="455025" y="1297062"/>
                        <a:pt x="454323" y="1295995"/>
                      </a:cubicBezTo>
                      <a:cubicBezTo>
                        <a:pt x="453228" y="1294367"/>
                        <a:pt x="452076" y="1292794"/>
                        <a:pt x="450841" y="1291250"/>
                      </a:cubicBezTo>
                      <a:cubicBezTo>
                        <a:pt x="450476" y="1290744"/>
                        <a:pt x="450055" y="1290267"/>
                        <a:pt x="449662" y="1289817"/>
                      </a:cubicBezTo>
                      <a:cubicBezTo>
                        <a:pt x="448791" y="1288750"/>
                        <a:pt x="447892" y="1287711"/>
                        <a:pt x="446994" y="1286701"/>
                      </a:cubicBezTo>
                      <a:cubicBezTo>
                        <a:pt x="446601" y="1286279"/>
                        <a:pt x="446179" y="1285830"/>
                        <a:pt x="445786" y="1285437"/>
                      </a:cubicBezTo>
                      <a:cubicBezTo>
                        <a:pt x="445337" y="1284960"/>
                        <a:pt x="444888" y="1284510"/>
                        <a:pt x="444438" y="1284033"/>
                      </a:cubicBezTo>
                      <a:cubicBezTo>
                        <a:pt x="443680" y="1283275"/>
                        <a:pt x="442922" y="1282545"/>
                        <a:pt x="442136" y="1281814"/>
                      </a:cubicBezTo>
                      <a:cubicBezTo>
                        <a:pt x="441490" y="1281225"/>
                        <a:pt x="440844" y="1280635"/>
                        <a:pt x="440170" y="1280073"/>
                      </a:cubicBezTo>
                      <a:cubicBezTo>
                        <a:pt x="439693" y="1279652"/>
                        <a:pt x="439187" y="1279231"/>
                        <a:pt x="438682" y="1278838"/>
                      </a:cubicBezTo>
                      <a:cubicBezTo>
                        <a:pt x="438204" y="1278445"/>
                        <a:pt x="437727" y="1278052"/>
                        <a:pt x="437250" y="1277686"/>
                      </a:cubicBezTo>
                      <a:cubicBezTo>
                        <a:pt x="436716" y="1277265"/>
                        <a:pt x="436155" y="1276844"/>
                        <a:pt x="435621" y="1276423"/>
                      </a:cubicBezTo>
                      <a:cubicBezTo>
                        <a:pt x="434778" y="1275777"/>
                        <a:pt x="433936" y="1275159"/>
                        <a:pt x="433066" y="1274598"/>
                      </a:cubicBezTo>
                      <a:cubicBezTo>
                        <a:pt x="432195" y="1273980"/>
                        <a:pt x="431325" y="1273390"/>
                        <a:pt x="430426" y="1272857"/>
                      </a:cubicBezTo>
                      <a:cubicBezTo>
                        <a:pt x="429612" y="1272323"/>
                        <a:pt x="428797" y="1271818"/>
                        <a:pt x="427955" y="1271340"/>
                      </a:cubicBezTo>
                      <a:cubicBezTo>
                        <a:pt x="427786" y="1271256"/>
                        <a:pt x="427674" y="1271172"/>
                        <a:pt x="427534" y="1271087"/>
                      </a:cubicBezTo>
                      <a:cubicBezTo>
                        <a:pt x="426663" y="1270582"/>
                        <a:pt x="425821" y="1270133"/>
                        <a:pt x="424950" y="1269683"/>
                      </a:cubicBezTo>
                      <a:cubicBezTo>
                        <a:pt x="424080" y="1269206"/>
                        <a:pt x="423209" y="1268785"/>
                        <a:pt x="422339" y="1268336"/>
                      </a:cubicBezTo>
                      <a:cubicBezTo>
                        <a:pt x="422283" y="1268307"/>
                        <a:pt x="422170" y="1268279"/>
                        <a:pt x="422114" y="1268223"/>
                      </a:cubicBezTo>
                      <a:cubicBezTo>
                        <a:pt x="421384" y="1267886"/>
                        <a:pt x="420682" y="1267549"/>
                        <a:pt x="419924" y="1267240"/>
                      </a:cubicBezTo>
                      <a:cubicBezTo>
                        <a:pt x="419559" y="1267072"/>
                        <a:pt x="419165" y="1266903"/>
                        <a:pt x="418800" y="1266735"/>
                      </a:cubicBezTo>
                      <a:cubicBezTo>
                        <a:pt x="418772" y="1266735"/>
                        <a:pt x="418772" y="1266707"/>
                        <a:pt x="418772" y="1266707"/>
                      </a:cubicBezTo>
                      <a:cubicBezTo>
                        <a:pt x="417958" y="1266342"/>
                        <a:pt x="417116" y="1266033"/>
                        <a:pt x="416273" y="1265696"/>
                      </a:cubicBezTo>
                      <a:cubicBezTo>
                        <a:pt x="415403" y="1265359"/>
                        <a:pt x="414504" y="1265022"/>
                        <a:pt x="413605" y="1264713"/>
                      </a:cubicBezTo>
                      <a:cubicBezTo>
                        <a:pt x="412258" y="1264236"/>
                        <a:pt x="410882" y="1263815"/>
                        <a:pt x="409478" y="1263421"/>
                      </a:cubicBezTo>
                      <a:cubicBezTo>
                        <a:pt x="408214" y="1263056"/>
                        <a:pt x="406922" y="1262719"/>
                        <a:pt x="405602" y="1262438"/>
                      </a:cubicBezTo>
                      <a:cubicBezTo>
                        <a:pt x="405041" y="1262298"/>
                        <a:pt x="404479" y="1262186"/>
                        <a:pt x="403889" y="1262073"/>
                      </a:cubicBezTo>
                      <a:cubicBezTo>
                        <a:pt x="403721" y="1262045"/>
                        <a:pt x="403609" y="1262017"/>
                        <a:pt x="403468" y="1261989"/>
                      </a:cubicBezTo>
                      <a:cubicBezTo>
                        <a:pt x="402878" y="1261877"/>
                        <a:pt x="402261" y="1261736"/>
                        <a:pt x="401671" y="1261652"/>
                      </a:cubicBezTo>
                      <a:cubicBezTo>
                        <a:pt x="401334" y="1261596"/>
                        <a:pt x="400997" y="1261540"/>
                        <a:pt x="400688" y="1261484"/>
                      </a:cubicBezTo>
                      <a:cubicBezTo>
                        <a:pt x="400183" y="1261400"/>
                        <a:pt x="399649" y="1261315"/>
                        <a:pt x="399116" y="1261231"/>
                      </a:cubicBezTo>
                      <a:cubicBezTo>
                        <a:pt x="397796" y="1261034"/>
                        <a:pt x="396504" y="1260866"/>
                        <a:pt x="395156" y="1260754"/>
                      </a:cubicBezTo>
                      <a:cubicBezTo>
                        <a:pt x="394651" y="1260697"/>
                        <a:pt x="394117" y="1260641"/>
                        <a:pt x="393612" y="1260613"/>
                      </a:cubicBezTo>
                      <a:cubicBezTo>
                        <a:pt x="392264" y="1260501"/>
                        <a:pt x="390888" y="1260445"/>
                        <a:pt x="389512" y="1260417"/>
                      </a:cubicBezTo>
                      <a:cubicBezTo>
                        <a:pt x="388838" y="1260389"/>
                        <a:pt x="388108" y="1260389"/>
                        <a:pt x="387434" y="1260389"/>
                      </a:cubicBezTo>
                      <a:lnTo>
                        <a:pt x="249781" y="1260389"/>
                      </a:lnTo>
                      <a:lnTo>
                        <a:pt x="18028" y="858970"/>
                      </a:lnTo>
                      <a:cubicBezTo>
                        <a:pt x="-6009" y="817298"/>
                        <a:pt x="-6009" y="765938"/>
                        <a:pt x="18028" y="724266"/>
                      </a:cubicBezTo>
                      <a:lnTo>
                        <a:pt x="397262" y="67338"/>
                      </a:lnTo>
                      <a:cubicBezTo>
                        <a:pt x="421328" y="25666"/>
                        <a:pt x="465780" y="0"/>
                        <a:pt x="513911" y="0"/>
                      </a:cubicBezTo>
                      <a:lnTo>
                        <a:pt x="1272407" y="0"/>
                      </a:lnTo>
                      <a:cubicBezTo>
                        <a:pt x="1320510" y="0"/>
                        <a:pt x="1364991" y="25666"/>
                        <a:pt x="1389056" y="67338"/>
                      </a:cubicBezTo>
                      <a:lnTo>
                        <a:pt x="1713982" y="630166"/>
                      </a:lnTo>
                      <a:lnTo>
                        <a:pt x="2010461" y="630166"/>
                      </a:lnTo>
                      <a:cubicBezTo>
                        <a:pt x="2032645" y="630166"/>
                        <a:pt x="2052835" y="639264"/>
                        <a:pt x="2067465" y="653867"/>
                      </a:cubicBezTo>
                      <a:cubicBezTo>
                        <a:pt x="2082096" y="668469"/>
                        <a:pt x="2091166" y="688659"/>
                        <a:pt x="2091166" y="710843"/>
                      </a:cubicBezTo>
                      <a:close/>
                    </a:path>
                  </a:pathLst>
                </a:custGeom>
                <a:solidFill>
                  <a:srgbClr val="903D85"/>
                </a:solidFill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DB9B474D-7850-49BE-561F-7567E4B2D5FA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4457985" y="3265664"/>
                <a:ext cx="2139774" cy="1742370"/>
                <a:chOff x="4457985" y="3265664"/>
                <a:chExt cx="2139774" cy="1742370"/>
              </a:xfrm>
              <a:solidFill>
                <a:srgbClr val="FE9239"/>
              </a:solidFill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A99A660E-2052-3BB0-C171-881D62AD2C84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268909" y="3265664"/>
                  <a:ext cx="160062" cy="160062"/>
                </a:xfrm>
                <a:custGeom>
                  <a:avLst/>
                  <a:gdLst>
                    <a:gd name="connsiteX0" fmla="*/ 161410 w 160061"/>
                    <a:gd name="connsiteY0" fmla="*/ 80705 h 160061"/>
                    <a:gd name="connsiteX1" fmla="*/ 80705 w 160061"/>
                    <a:gd name="connsiteY1" fmla="*/ 161410 h 160061"/>
                    <a:gd name="connsiteX2" fmla="*/ 0 w 160061"/>
                    <a:gd name="connsiteY2" fmla="*/ 80705 h 160061"/>
                    <a:gd name="connsiteX3" fmla="*/ 80705 w 160061"/>
                    <a:gd name="connsiteY3" fmla="*/ 0 h 160061"/>
                    <a:gd name="connsiteX4" fmla="*/ 161410 w 160061"/>
                    <a:gd name="connsiteY4" fmla="*/ 80705 h 160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061" h="160061">
                      <a:moveTo>
                        <a:pt x="161410" y="80705"/>
                      </a:moveTo>
                      <a:cubicBezTo>
                        <a:pt x="161410" y="125277"/>
                        <a:pt x="125277" y="161410"/>
                        <a:pt x="80705" y="161410"/>
                      </a:cubicBezTo>
                      <a:cubicBezTo>
                        <a:pt x="36133" y="161410"/>
                        <a:pt x="0" y="125277"/>
                        <a:pt x="0" y="80705"/>
                      </a:cubicBezTo>
                      <a:cubicBezTo>
                        <a:pt x="0" y="36133"/>
                        <a:pt x="36133" y="0"/>
                        <a:pt x="80705" y="0"/>
                      </a:cubicBezTo>
                      <a:cubicBezTo>
                        <a:pt x="125277" y="0"/>
                        <a:pt x="161410" y="36133"/>
                        <a:pt x="161410" y="80705"/>
                      </a:cubicBezTo>
                      <a:close/>
                    </a:path>
                  </a:pathLst>
                </a:custGeom>
                <a:grpFill/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E69786E6-CABF-6E9A-E23B-0BB55DD35069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4457985" y="3427073"/>
                  <a:ext cx="2139774" cy="1580961"/>
                </a:xfrm>
                <a:custGeom>
                  <a:avLst/>
                  <a:gdLst>
                    <a:gd name="connsiteX0" fmla="*/ 2142189 w 2139774"/>
                    <a:gd name="connsiteY0" fmla="*/ 872253 h 1580961"/>
                    <a:gd name="connsiteX1" fmla="*/ 2061484 w 2139774"/>
                    <a:gd name="connsiteY1" fmla="*/ 952958 h 1580961"/>
                    <a:gd name="connsiteX2" fmla="*/ 1714010 w 2139774"/>
                    <a:gd name="connsiteY2" fmla="*/ 952958 h 1580961"/>
                    <a:gd name="connsiteX3" fmla="*/ 1389084 w 2139774"/>
                    <a:gd name="connsiteY3" fmla="*/ 1515786 h 1580961"/>
                    <a:gd name="connsiteX4" fmla="*/ 1272436 w 2139774"/>
                    <a:gd name="connsiteY4" fmla="*/ 1583124 h 1580961"/>
                    <a:gd name="connsiteX5" fmla="*/ 513939 w 2139774"/>
                    <a:gd name="connsiteY5" fmla="*/ 1583124 h 1580961"/>
                    <a:gd name="connsiteX6" fmla="*/ 397290 w 2139774"/>
                    <a:gd name="connsiteY6" fmla="*/ 1515786 h 1580961"/>
                    <a:gd name="connsiteX7" fmla="*/ 18028 w 2139774"/>
                    <a:gd name="connsiteY7" fmla="*/ 858914 h 1580961"/>
                    <a:gd name="connsiteX8" fmla="*/ 18028 w 2139774"/>
                    <a:gd name="connsiteY8" fmla="*/ 724210 h 1580961"/>
                    <a:gd name="connsiteX9" fmla="*/ 249781 w 2139774"/>
                    <a:gd name="connsiteY9" fmla="*/ 322791 h 1580961"/>
                    <a:gd name="connsiteX10" fmla="*/ 393078 w 2139774"/>
                    <a:gd name="connsiteY10" fmla="*/ 322791 h 1580961"/>
                    <a:gd name="connsiteX11" fmla="*/ 473783 w 2139774"/>
                    <a:gd name="connsiteY11" fmla="*/ 242087 h 1580961"/>
                    <a:gd name="connsiteX12" fmla="*/ 450083 w 2139774"/>
                    <a:gd name="connsiteY12" fmla="*/ 185082 h 1580961"/>
                    <a:gd name="connsiteX13" fmla="*/ 393078 w 2139774"/>
                    <a:gd name="connsiteY13" fmla="*/ 161382 h 1580961"/>
                    <a:gd name="connsiteX14" fmla="*/ 138720 w 2139774"/>
                    <a:gd name="connsiteY14" fmla="*/ 161382 h 1580961"/>
                    <a:gd name="connsiteX15" fmla="*/ 58015 w 2139774"/>
                    <a:gd name="connsiteY15" fmla="*/ 80705 h 1580961"/>
                    <a:gd name="connsiteX16" fmla="*/ 58015 w 2139774"/>
                    <a:gd name="connsiteY16" fmla="*/ 80677 h 1580961"/>
                    <a:gd name="connsiteX17" fmla="*/ 138720 w 2139774"/>
                    <a:gd name="connsiteY17" fmla="*/ 0 h 1580961"/>
                    <a:gd name="connsiteX18" fmla="*/ 751813 w 2139774"/>
                    <a:gd name="connsiteY18" fmla="*/ 0 h 1580961"/>
                    <a:gd name="connsiteX19" fmla="*/ 891629 w 2139774"/>
                    <a:gd name="connsiteY19" fmla="*/ 80705 h 1580961"/>
                    <a:gd name="connsiteX20" fmla="*/ 1031416 w 2139774"/>
                    <a:gd name="connsiteY20" fmla="*/ 0 h 1580961"/>
                    <a:gd name="connsiteX21" fmla="*/ 1272436 w 2139774"/>
                    <a:gd name="connsiteY21" fmla="*/ 0 h 1580961"/>
                    <a:gd name="connsiteX22" fmla="*/ 1389084 w 2139774"/>
                    <a:gd name="connsiteY22" fmla="*/ 67338 h 1580961"/>
                    <a:gd name="connsiteX23" fmla="*/ 1620837 w 2139774"/>
                    <a:gd name="connsiteY23" fmla="*/ 468757 h 1580961"/>
                    <a:gd name="connsiteX24" fmla="*/ 1864468 w 2139774"/>
                    <a:gd name="connsiteY24" fmla="*/ 468757 h 1580961"/>
                    <a:gd name="connsiteX25" fmla="*/ 1921472 w 2139774"/>
                    <a:gd name="connsiteY25" fmla="*/ 492457 h 1580961"/>
                    <a:gd name="connsiteX26" fmla="*/ 1945172 w 2139774"/>
                    <a:gd name="connsiteY26" fmla="*/ 549461 h 1580961"/>
                    <a:gd name="connsiteX27" fmla="*/ 1864468 w 2139774"/>
                    <a:gd name="connsiteY27" fmla="*/ 630166 h 1580961"/>
                    <a:gd name="connsiteX28" fmla="*/ 1714010 w 2139774"/>
                    <a:gd name="connsiteY28" fmla="*/ 630166 h 1580961"/>
                    <a:gd name="connsiteX29" fmla="*/ 1768318 w 2139774"/>
                    <a:gd name="connsiteY29" fmla="*/ 724210 h 1580961"/>
                    <a:gd name="connsiteX30" fmla="*/ 1786374 w 2139774"/>
                    <a:gd name="connsiteY30" fmla="*/ 791548 h 1580961"/>
                    <a:gd name="connsiteX31" fmla="*/ 2061484 w 2139774"/>
                    <a:gd name="connsiteY31" fmla="*/ 791548 h 1580961"/>
                    <a:gd name="connsiteX32" fmla="*/ 2118489 w 2139774"/>
                    <a:gd name="connsiteY32" fmla="*/ 815248 h 1580961"/>
                    <a:gd name="connsiteX33" fmla="*/ 2142189 w 2139774"/>
                    <a:gd name="connsiteY33" fmla="*/ 872253 h 1580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2139774" h="1580961">
                      <a:moveTo>
                        <a:pt x="2142189" y="872253"/>
                      </a:moveTo>
                      <a:cubicBezTo>
                        <a:pt x="2142189" y="916649"/>
                        <a:pt x="2105881" y="952958"/>
                        <a:pt x="2061484" y="952958"/>
                      </a:cubicBezTo>
                      <a:lnTo>
                        <a:pt x="1714010" y="952958"/>
                      </a:lnTo>
                      <a:lnTo>
                        <a:pt x="1389084" y="1515786"/>
                      </a:lnTo>
                      <a:cubicBezTo>
                        <a:pt x="1365019" y="1557458"/>
                        <a:pt x="1320566" y="1583124"/>
                        <a:pt x="1272436" y="1583124"/>
                      </a:cubicBezTo>
                      <a:lnTo>
                        <a:pt x="513939" y="1583124"/>
                      </a:lnTo>
                      <a:cubicBezTo>
                        <a:pt x="465836" y="1583124"/>
                        <a:pt x="421356" y="1557458"/>
                        <a:pt x="397290" y="1515786"/>
                      </a:cubicBezTo>
                      <a:lnTo>
                        <a:pt x="18028" y="858914"/>
                      </a:lnTo>
                      <a:cubicBezTo>
                        <a:pt x="-6009" y="817242"/>
                        <a:pt x="-6009" y="765882"/>
                        <a:pt x="18028" y="724210"/>
                      </a:cubicBezTo>
                      <a:lnTo>
                        <a:pt x="249781" y="322791"/>
                      </a:lnTo>
                      <a:lnTo>
                        <a:pt x="393078" y="322791"/>
                      </a:lnTo>
                      <a:cubicBezTo>
                        <a:pt x="437474" y="322791"/>
                        <a:pt x="473783" y="286483"/>
                        <a:pt x="473783" y="242087"/>
                      </a:cubicBezTo>
                      <a:cubicBezTo>
                        <a:pt x="473783" y="219902"/>
                        <a:pt x="464685" y="199712"/>
                        <a:pt x="450083" y="185082"/>
                      </a:cubicBezTo>
                      <a:cubicBezTo>
                        <a:pt x="435452" y="170452"/>
                        <a:pt x="415290" y="161382"/>
                        <a:pt x="393078" y="161382"/>
                      </a:cubicBezTo>
                      <a:lnTo>
                        <a:pt x="138720" y="161382"/>
                      </a:lnTo>
                      <a:cubicBezTo>
                        <a:pt x="94324" y="161382"/>
                        <a:pt x="58015" y="125073"/>
                        <a:pt x="58015" y="80705"/>
                      </a:cubicBezTo>
                      <a:lnTo>
                        <a:pt x="58015" y="80677"/>
                      </a:lnTo>
                      <a:cubicBezTo>
                        <a:pt x="58015" y="36309"/>
                        <a:pt x="94324" y="0"/>
                        <a:pt x="138720" y="0"/>
                      </a:cubicBezTo>
                      <a:lnTo>
                        <a:pt x="751813" y="0"/>
                      </a:lnTo>
                      <a:cubicBezTo>
                        <a:pt x="779726" y="48243"/>
                        <a:pt x="831872" y="80705"/>
                        <a:pt x="891629" y="80705"/>
                      </a:cubicBezTo>
                      <a:cubicBezTo>
                        <a:pt x="951385" y="80705"/>
                        <a:pt x="1003532" y="48243"/>
                        <a:pt x="1031416" y="0"/>
                      </a:cubicBezTo>
                      <a:lnTo>
                        <a:pt x="1272436" y="0"/>
                      </a:lnTo>
                      <a:cubicBezTo>
                        <a:pt x="1320538" y="0"/>
                        <a:pt x="1365019" y="25666"/>
                        <a:pt x="1389084" y="67338"/>
                      </a:cubicBezTo>
                      <a:lnTo>
                        <a:pt x="1620837" y="468757"/>
                      </a:lnTo>
                      <a:lnTo>
                        <a:pt x="1864468" y="468757"/>
                      </a:lnTo>
                      <a:cubicBezTo>
                        <a:pt x="1886652" y="468757"/>
                        <a:pt x="1906842" y="477855"/>
                        <a:pt x="1921472" y="492457"/>
                      </a:cubicBezTo>
                      <a:cubicBezTo>
                        <a:pt x="1936102" y="507059"/>
                        <a:pt x="1945172" y="527249"/>
                        <a:pt x="1945172" y="549461"/>
                      </a:cubicBezTo>
                      <a:cubicBezTo>
                        <a:pt x="1945172" y="593857"/>
                        <a:pt x="1908864" y="630166"/>
                        <a:pt x="1864468" y="630166"/>
                      </a:cubicBezTo>
                      <a:lnTo>
                        <a:pt x="1714010" y="630166"/>
                      </a:lnTo>
                      <a:lnTo>
                        <a:pt x="1768318" y="724210"/>
                      </a:lnTo>
                      <a:cubicBezTo>
                        <a:pt x="1780365" y="745046"/>
                        <a:pt x="1786374" y="768297"/>
                        <a:pt x="1786374" y="791548"/>
                      </a:cubicBezTo>
                      <a:lnTo>
                        <a:pt x="2061484" y="791548"/>
                      </a:lnTo>
                      <a:cubicBezTo>
                        <a:pt x="2083668" y="791548"/>
                        <a:pt x="2103858" y="800646"/>
                        <a:pt x="2118489" y="815248"/>
                      </a:cubicBezTo>
                      <a:cubicBezTo>
                        <a:pt x="2133119" y="829879"/>
                        <a:pt x="2142189" y="850041"/>
                        <a:pt x="2142189" y="872253"/>
                      </a:cubicBezTo>
                      <a:close/>
                    </a:path>
                  </a:pathLst>
                </a:custGeom>
                <a:grpFill/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7D582F13-3CE0-025C-2618-EE92A730EE5E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940389" y="2635526"/>
                <a:ext cx="2139774" cy="1743157"/>
                <a:chOff x="5940389" y="2635526"/>
                <a:chExt cx="2139774" cy="1743157"/>
              </a:xfrm>
            </p:grpSpPr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98A78680-618A-4D69-F203-B455FFE99ED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6749284" y="4218621"/>
                  <a:ext cx="160062" cy="160062"/>
                </a:xfrm>
                <a:custGeom>
                  <a:avLst/>
                  <a:gdLst>
                    <a:gd name="connsiteX0" fmla="*/ 161410 w 160061"/>
                    <a:gd name="connsiteY0" fmla="*/ 80705 h 160061"/>
                    <a:gd name="connsiteX1" fmla="*/ 80705 w 160061"/>
                    <a:gd name="connsiteY1" fmla="*/ 161410 h 160061"/>
                    <a:gd name="connsiteX2" fmla="*/ 0 w 160061"/>
                    <a:gd name="connsiteY2" fmla="*/ 80705 h 160061"/>
                    <a:gd name="connsiteX3" fmla="*/ 80705 w 160061"/>
                    <a:gd name="connsiteY3" fmla="*/ 0 h 160061"/>
                    <a:gd name="connsiteX4" fmla="*/ 161410 w 160061"/>
                    <a:gd name="connsiteY4" fmla="*/ 80705 h 160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061" h="160061">
                      <a:moveTo>
                        <a:pt x="161410" y="80705"/>
                      </a:moveTo>
                      <a:cubicBezTo>
                        <a:pt x="161410" y="125277"/>
                        <a:pt x="125277" y="161410"/>
                        <a:pt x="80705" y="161410"/>
                      </a:cubicBezTo>
                      <a:cubicBezTo>
                        <a:pt x="36133" y="161410"/>
                        <a:pt x="0" y="125277"/>
                        <a:pt x="0" y="80705"/>
                      </a:cubicBezTo>
                      <a:cubicBezTo>
                        <a:pt x="0" y="36133"/>
                        <a:pt x="36133" y="0"/>
                        <a:pt x="80705" y="0"/>
                      </a:cubicBezTo>
                      <a:cubicBezTo>
                        <a:pt x="125277" y="0"/>
                        <a:pt x="161410" y="36133"/>
                        <a:pt x="161410" y="80705"/>
                      </a:cubicBezTo>
                      <a:close/>
                    </a:path>
                  </a:pathLst>
                </a:custGeom>
                <a:solidFill>
                  <a:srgbClr val="FFAA01"/>
                </a:solidFill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D739275C-12E1-9C1E-F8D8-65401068EF35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940389" y="2635526"/>
                  <a:ext cx="2139774" cy="1580961"/>
                </a:xfrm>
                <a:custGeom>
                  <a:avLst/>
                  <a:gdLst>
                    <a:gd name="connsiteX0" fmla="*/ 2140469 w 2139774"/>
                    <a:gd name="connsiteY0" fmla="*/ 710843 h 1580961"/>
                    <a:gd name="connsiteX1" fmla="*/ 2059764 w 2139774"/>
                    <a:gd name="connsiteY1" fmla="*/ 791548 h 1580961"/>
                    <a:gd name="connsiteX2" fmla="*/ 1786339 w 2139774"/>
                    <a:gd name="connsiteY2" fmla="*/ 791548 h 1580961"/>
                    <a:gd name="connsiteX3" fmla="*/ 1768311 w 2139774"/>
                    <a:gd name="connsiteY3" fmla="*/ 858886 h 1580961"/>
                    <a:gd name="connsiteX4" fmla="*/ 1714002 w 2139774"/>
                    <a:gd name="connsiteY4" fmla="*/ 952929 h 1580961"/>
                    <a:gd name="connsiteX5" fmla="*/ 1871846 w 2139774"/>
                    <a:gd name="connsiteY5" fmla="*/ 952929 h 1580961"/>
                    <a:gd name="connsiteX6" fmla="*/ 1928850 w 2139774"/>
                    <a:gd name="connsiteY6" fmla="*/ 976630 h 1580961"/>
                    <a:gd name="connsiteX7" fmla="*/ 1952551 w 2139774"/>
                    <a:gd name="connsiteY7" fmla="*/ 1033634 h 1580961"/>
                    <a:gd name="connsiteX8" fmla="*/ 1871846 w 2139774"/>
                    <a:gd name="connsiteY8" fmla="*/ 1114339 h 1580961"/>
                    <a:gd name="connsiteX9" fmla="*/ 1620802 w 2139774"/>
                    <a:gd name="connsiteY9" fmla="*/ 1114339 h 1580961"/>
                    <a:gd name="connsiteX10" fmla="*/ 1389049 w 2139774"/>
                    <a:gd name="connsiteY10" fmla="*/ 1515757 h 1580961"/>
                    <a:gd name="connsiteX11" fmla="*/ 1272400 w 2139774"/>
                    <a:gd name="connsiteY11" fmla="*/ 1583096 h 1580961"/>
                    <a:gd name="connsiteX12" fmla="*/ 1029359 w 2139774"/>
                    <a:gd name="connsiteY12" fmla="*/ 1583096 h 1580961"/>
                    <a:gd name="connsiteX13" fmla="*/ 889572 w 2139774"/>
                    <a:gd name="connsiteY13" fmla="*/ 1502419 h 1580961"/>
                    <a:gd name="connsiteX14" fmla="*/ 749785 w 2139774"/>
                    <a:gd name="connsiteY14" fmla="*/ 1583096 h 1580961"/>
                    <a:gd name="connsiteX15" fmla="*/ 179094 w 2139774"/>
                    <a:gd name="connsiteY15" fmla="*/ 1583096 h 1580961"/>
                    <a:gd name="connsiteX16" fmla="*/ 122089 w 2139774"/>
                    <a:gd name="connsiteY16" fmla="*/ 1559395 h 1580961"/>
                    <a:gd name="connsiteX17" fmla="*/ 98389 w 2139774"/>
                    <a:gd name="connsiteY17" fmla="*/ 1502419 h 1580961"/>
                    <a:gd name="connsiteX18" fmla="*/ 179094 w 2139774"/>
                    <a:gd name="connsiteY18" fmla="*/ 1421714 h 1580961"/>
                    <a:gd name="connsiteX19" fmla="*/ 382063 w 2139774"/>
                    <a:gd name="connsiteY19" fmla="*/ 1421714 h 1580961"/>
                    <a:gd name="connsiteX20" fmla="*/ 462768 w 2139774"/>
                    <a:gd name="connsiteY20" fmla="*/ 1341009 h 1580961"/>
                    <a:gd name="connsiteX21" fmla="*/ 439068 w 2139774"/>
                    <a:gd name="connsiteY21" fmla="*/ 1284005 h 1580961"/>
                    <a:gd name="connsiteX22" fmla="*/ 382063 w 2139774"/>
                    <a:gd name="connsiteY22" fmla="*/ 1260304 h 1580961"/>
                    <a:gd name="connsiteX23" fmla="*/ 249802 w 2139774"/>
                    <a:gd name="connsiteY23" fmla="*/ 1260304 h 1580961"/>
                    <a:gd name="connsiteX24" fmla="*/ 18049 w 2139774"/>
                    <a:gd name="connsiteY24" fmla="*/ 858886 h 1580961"/>
                    <a:gd name="connsiteX25" fmla="*/ 18049 w 2139774"/>
                    <a:gd name="connsiteY25" fmla="*/ 724181 h 1580961"/>
                    <a:gd name="connsiteX26" fmla="*/ 397283 w 2139774"/>
                    <a:gd name="connsiteY26" fmla="*/ 67338 h 1580961"/>
                    <a:gd name="connsiteX27" fmla="*/ 513932 w 2139774"/>
                    <a:gd name="connsiteY27" fmla="*/ 0 h 1580961"/>
                    <a:gd name="connsiteX28" fmla="*/ 1272429 w 2139774"/>
                    <a:gd name="connsiteY28" fmla="*/ 0 h 1580961"/>
                    <a:gd name="connsiteX29" fmla="*/ 1389077 w 2139774"/>
                    <a:gd name="connsiteY29" fmla="*/ 67338 h 1580961"/>
                    <a:gd name="connsiteX30" fmla="*/ 1714002 w 2139774"/>
                    <a:gd name="connsiteY30" fmla="*/ 630166 h 1580961"/>
                    <a:gd name="connsiteX31" fmla="*/ 2059764 w 2139774"/>
                    <a:gd name="connsiteY31" fmla="*/ 630166 h 1580961"/>
                    <a:gd name="connsiteX32" fmla="*/ 2116769 w 2139774"/>
                    <a:gd name="connsiteY32" fmla="*/ 653867 h 1580961"/>
                    <a:gd name="connsiteX33" fmla="*/ 2140469 w 2139774"/>
                    <a:gd name="connsiteY33" fmla="*/ 710843 h 1580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2139774" h="1580961">
                      <a:moveTo>
                        <a:pt x="2140469" y="710843"/>
                      </a:moveTo>
                      <a:cubicBezTo>
                        <a:pt x="2140469" y="755239"/>
                        <a:pt x="2104161" y="791548"/>
                        <a:pt x="2059764" y="791548"/>
                      </a:cubicBezTo>
                      <a:lnTo>
                        <a:pt x="1786339" y="791548"/>
                      </a:lnTo>
                      <a:cubicBezTo>
                        <a:pt x="1786339" y="814799"/>
                        <a:pt x="1780330" y="838050"/>
                        <a:pt x="1768311" y="858886"/>
                      </a:cubicBezTo>
                      <a:lnTo>
                        <a:pt x="1714002" y="952929"/>
                      </a:lnTo>
                      <a:lnTo>
                        <a:pt x="1871846" y="952929"/>
                      </a:lnTo>
                      <a:cubicBezTo>
                        <a:pt x="1894030" y="952929"/>
                        <a:pt x="1914192" y="962000"/>
                        <a:pt x="1928850" y="976630"/>
                      </a:cubicBezTo>
                      <a:cubicBezTo>
                        <a:pt x="1943481" y="991260"/>
                        <a:pt x="1952551" y="1011422"/>
                        <a:pt x="1952551" y="1033634"/>
                      </a:cubicBezTo>
                      <a:cubicBezTo>
                        <a:pt x="1952551" y="1078030"/>
                        <a:pt x="1916242" y="1114339"/>
                        <a:pt x="1871846" y="1114339"/>
                      </a:cubicBezTo>
                      <a:lnTo>
                        <a:pt x="1620802" y="1114339"/>
                      </a:lnTo>
                      <a:lnTo>
                        <a:pt x="1389049" y="1515757"/>
                      </a:lnTo>
                      <a:cubicBezTo>
                        <a:pt x="1364984" y="1557430"/>
                        <a:pt x="1320531" y="1583096"/>
                        <a:pt x="1272400" y="1583096"/>
                      </a:cubicBezTo>
                      <a:lnTo>
                        <a:pt x="1029359" y="1583096"/>
                      </a:lnTo>
                      <a:cubicBezTo>
                        <a:pt x="1001475" y="1534852"/>
                        <a:pt x="949300" y="1502419"/>
                        <a:pt x="889572" y="1502419"/>
                      </a:cubicBezTo>
                      <a:cubicBezTo>
                        <a:pt x="829844" y="1502419"/>
                        <a:pt x="777697" y="1534881"/>
                        <a:pt x="749785" y="1583096"/>
                      </a:cubicBezTo>
                      <a:lnTo>
                        <a:pt x="179094" y="1583096"/>
                      </a:lnTo>
                      <a:cubicBezTo>
                        <a:pt x="156910" y="1583096"/>
                        <a:pt x="136719" y="1574026"/>
                        <a:pt x="122089" y="1559395"/>
                      </a:cubicBezTo>
                      <a:cubicBezTo>
                        <a:pt x="107459" y="1544765"/>
                        <a:pt x="98389" y="1524603"/>
                        <a:pt x="98389" y="1502419"/>
                      </a:cubicBezTo>
                      <a:cubicBezTo>
                        <a:pt x="98389" y="1458023"/>
                        <a:pt x="134698" y="1421714"/>
                        <a:pt x="179094" y="1421714"/>
                      </a:cubicBezTo>
                      <a:lnTo>
                        <a:pt x="382063" y="1421714"/>
                      </a:lnTo>
                      <a:cubicBezTo>
                        <a:pt x="426460" y="1421714"/>
                        <a:pt x="462768" y="1385405"/>
                        <a:pt x="462768" y="1341009"/>
                      </a:cubicBezTo>
                      <a:cubicBezTo>
                        <a:pt x="462768" y="1318825"/>
                        <a:pt x="453670" y="1298635"/>
                        <a:pt x="439068" y="1284005"/>
                      </a:cubicBezTo>
                      <a:cubicBezTo>
                        <a:pt x="424466" y="1269375"/>
                        <a:pt x="404275" y="1260304"/>
                        <a:pt x="382063" y="1260304"/>
                      </a:cubicBezTo>
                      <a:lnTo>
                        <a:pt x="249802" y="1260304"/>
                      </a:lnTo>
                      <a:lnTo>
                        <a:pt x="18049" y="858886"/>
                      </a:lnTo>
                      <a:cubicBezTo>
                        <a:pt x="-6016" y="817214"/>
                        <a:pt x="-6016" y="765854"/>
                        <a:pt x="18049" y="724181"/>
                      </a:cubicBezTo>
                      <a:lnTo>
                        <a:pt x="397283" y="67338"/>
                      </a:lnTo>
                      <a:cubicBezTo>
                        <a:pt x="421349" y="25666"/>
                        <a:pt x="465801" y="0"/>
                        <a:pt x="513932" y="0"/>
                      </a:cubicBezTo>
                      <a:lnTo>
                        <a:pt x="1272429" y="0"/>
                      </a:lnTo>
                      <a:cubicBezTo>
                        <a:pt x="1320559" y="0"/>
                        <a:pt x="1365012" y="25666"/>
                        <a:pt x="1389077" y="67338"/>
                      </a:cubicBezTo>
                      <a:lnTo>
                        <a:pt x="1714002" y="630166"/>
                      </a:lnTo>
                      <a:lnTo>
                        <a:pt x="2059764" y="630166"/>
                      </a:lnTo>
                      <a:cubicBezTo>
                        <a:pt x="2081948" y="630166"/>
                        <a:pt x="2102139" y="639264"/>
                        <a:pt x="2116769" y="653867"/>
                      </a:cubicBezTo>
                      <a:cubicBezTo>
                        <a:pt x="2131371" y="668469"/>
                        <a:pt x="2140469" y="688659"/>
                        <a:pt x="2140469" y="710843"/>
                      </a:cubicBezTo>
                      <a:close/>
                    </a:path>
                  </a:pathLst>
                </a:custGeom>
                <a:solidFill>
                  <a:srgbClr val="FFAA01"/>
                </a:solidFill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F2B80492-8F1B-5EAC-250D-6FA5C3EEAFE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7419578" y="3265664"/>
                <a:ext cx="2139774" cy="1742342"/>
                <a:chOff x="7419578" y="3265664"/>
                <a:chExt cx="2139774" cy="1742342"/>
              </a:xfrm>
            </p:grpSpPr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E62EB1A9-6E3F-1A7E-8266-9B5CEF82440D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8224942" y="3265664"/>
                  <a:ext cx="160062" cy="160062"/>
                </a:xfrm>
                <a:custGeom>
                  <a:avLst/>
                  <a:gdLst>
                    <a:gd name="connsiteX0" fmla="*/ 161410 w 160061"/>
                    <a:gd name="connsiteY0" fmla="*/ 80705 h 160061"/>
                    <a:gd name="connsiteX1" fmla="*/ 80705 w 160061"/>
                    <a:gd name="connsiteY1" fmla="*/ 161410 h 160061"/>
                    <a:gd name="connsiteX2" fmla="*/ 0 w 160061"/>
                    <a:gd name="connsiteY2" fmla="*/ 80705 h 160061"/>
                    <a:gd name="connsiteX3" fmla="*/ 80705 w 160061"/>
                    <a:gd name="connsiteY3" fmla="*/ 0 h 160061"/>
                    <a:gd name="connsiteX4" fmla="*/ 161410 w 160061"/>
                    <a:gd name="connsiteY4" fmla="*/ 80705 h 160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0061" h="160061">
                      <a:moveTo>
                        <a:pt x="161410" y="80705"/>
                      </a:moveTo>
                      <a:cubicBezTo>
                        <a:pt x="161410" y="125277"/>
                        <a:pt x="125277" y="161410"/>
                        <a:pt x="80705" y="161410"/>
                      </a:cubicBezTo>
                      <a:cubicBezTo>
                        <a:pt x="36133" y="161410"/>
                        <a:pt x="0" y="125277"/>
                        <a:pt x="0" y="80705"/>
                      </a:cubicBezTo>
                      <a:cubicBezTo>
                        <a:pt x="0" y="36133"/>
                        <a:pt x="36133" y="0"/>
                        <a:pt x="80705" y="0"/>
                      </a:cubicBezTo>
                      <a:cubicBezTo>
                        <a:pt x="125277" y="0"/>
                        <a:pt x="161410" y="36133"/>
                        <a:pt x="161410" y="80705"/>
                      </a:cubicBezTo>
                      <a:close/>
                    </a:path>
                  </a:pathLst>
                </a:custGeom>
                <a:solidFill>
                  <a:srgbClr val="01B5BB"/>
                </a:solidFill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E56CB1F3-DD5C-479E-3632-9CE31AD47251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7419578" y="3427045"/>
                  <a:ext cx="2139774" cy="1580961"/>
                </a:xfrm>
                <a:custGeom>
                  <a:avLst/>
                  <a:gdLst>
                    <a:gd name="connsiteX0" fmla="*/ 2142161 w 2139774"/>
                    <a:gd name="connsiteY0" fmla="*/ 872281 h 1580961"/>
                    <a:gd name="connsiteX1" fmla="*/ 2061456 w 2139774"/>
                    <a:gd name="connsiteY1" fmla="*/ 952986 h 1580961"/>
                    <a:gd name="connsiteX2" fmla="*/ 1713982 w 2139774"/>
                    <a:gd name="connsiteY2" fmla="*/ 952986 h 1580961"/>
                    <a:gd name="connsiteX3" fmla="*/ 1389056 w 2139774"/>
                    <a:gd name="connsiteY3" fmla="*/ 1515814 h 1580961"/>
                    <a:gd name="connsiteX4" fmla="*/ 1272407 w 2139774"/>
                    <a:gd name="connsiteY4" fmla="*/ 1583152 h 1580961"/>
                    <a:gd name="connsiteX5" fmla="*/ 513911 w 2139774"/>
                    <a:gd name="connsiteY5" fmla="*/ 1583152 h 1580961"/>
                    <a:gd name="connsiteX6" fmla="*/ 397263 w 2139774"/>
                    <a:gd name="connsiteY6" fmla="*/ 1515814 h 1580961"/>
                    <a:gd name="connsiteX7" fmla="*/ 18028 w 2139774"/>
                    <a:gd name="connsiteY7" fmla="*/ 858914 h 1580961"/>
                    <a:gd name="connsiteX8" fmla="*/ 18028 w 2139774"/>
                    <a:gd name="connsiteY8" fmla="*/ 724210 h 1580961"/>
                    <a:gd name="connsiteX9" fmla="*/ 249781 w 2139774"/>
                    <a:gd name="connsiteY9" fmla="*/ 322791 h 1580961"/>
                    <a:gd name="connsiteX10" fmla="*/ 393078 w 2139774"/>
                    <a:gd name="connsiteY10" fmla="*/ 322791 h 1580961"/>
                    <a:gd name="connsiteX11" fmla="*/ 473783 w 2139774"/>
                    <a:gd name="connsiteY11" fmla="*/ 242086 h 1580961"/>
                    <a:gd name="connsiteX12" fmla="*/ 450083 w 2139774"/>
                    <a:gd name="connsiteY12" fmla="*/ 185082 h 1580961"/>
                    <a:gd name="connsiteX13" fmla="*/ 393078 w 2139774"/>
                    <a:gd name="connsiteY13" fmla="*/ 161382 h 1580961"/>
                    <a:gd name="connsiteX14" fmla="*/ 138720 w 2139774"/>
                    <a:gd name="connsiteY14" fmla="*/ 161382 h 1580961"/>
                    <a:gd name="connsiteX15" fmla="*/ 58015 w 2139774"/>
                    <a:gd name="connsiteY15" fmla="*/ 80705 h 1580961"/>
                    <a:gd name="connsiteX16" fmla="*/ 58015 w 2139774"/>
                    <a:gd name="connsiteY16" fmla="*/ 80677 h 1580961"/>
                    <a:gd name="connsiteX17" fmla="*/ 138720 w 2139774"/>
                    <a:gd name="connsiteY17" fmla="*/ 0 h 1580961"/>
                    <a:gd name="connsiteX18" fmla="*/ 751785 w 2139774"/>
                    <a:gd name="connsiteY18" fmla="*/ 0 h 1580961"/>
                    <a:gd name="connsiteX19" fmla="*/ 891601 w 2139774"/>
                    <a:gd name="connsiteY19" fmla="*/ 80705 h 1580961"/>
                    <a:gd name="connsiteX20" fmla="*/ 1031388 w 2139774"/>
                    <a:gd name="connsiteY20" fmla="*/ 0 h 1580961"/>
                    <a:gd name="connsiteX21" fmla="*/ 1272407 w 2139774"/>
                    <a:gd name="connsiteY21" fmla="*/ 0 h 1580961"/>
                    <a:gd name="connsiteX22" fmla="*/ 1389056 w 2139774"/>
                    <a:gd name="connsiteY22" fmla="*/ 67338 h 1580961"/>
                    <a:gd name="connsiteX23" fmla="*/ 1620809 w 2139774"/>
                    <a:gd name="connsiteY23" fmla="*/ 468756 h 1580961"/>
                    <a:gd name="connsiteX24" fmla="*/ 1864440 w 2139774"/>
                    <a:gd name="connsiteY24" fmla="*/ 468756 h 1580961"/>
                    <a:gd name="connsiteX25" fmla="*/ 1921444 w 2139774"/>
                    <a:gd name="connsiteY25" fmla="*/ 492457 h 1580961"/>
                    <a:gd name="connsiteX26" fmla="*/ 1945145 w 2139774"/>
                    <a:gd name="connsiteY26" fmla="*/ 549461 h 1580961"/>
                    <a:gd name="connsiteX27" fmla="*/ 1864440 w 2139774"/>
                    <a:gd name="connsiteY27" fmla="*/ 630166 h 1580961"/>
                    <a:gd name="connsiteX28" fmla="*/ 1713982 w 2139774"/>
                    <a:gd name="connsiteY28" fmla="*/ 630166 h 1580961"/>
                    <a:gd name="connsiteX29" fmla="*/ 1768290 w 2139774"/>
                    <a:gd name="connsiteY29" fmla="*/ 724210 h 1580961"/>
                    <a:gd name="connsiteX30" fmla="*/ 1786346 w 2139774"/>
                    <a:gd name="connsiteY30" fmla="*/ 791548 h 1580961"/>
                    <a:gd name="connsiteX31" fmla="*/ 2061456 w 2139774"/>
                    <a:gd name="connsiteY31" fmla="*/ 791548 h 1580961"/>
                    <a:gd name="connsiteX32" fmla="*/ 2118461 w 2139774"/>
                    <a:gd name="connsiteY32" fmla="*/ 815248 h 1580961"/>
                    <a:gd name="connsiteX33" fmla="*/ 2142161 w 2139774"/>
                    <a:gd name="connsiteY33" fmla="*/ 872281 h 1580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2139774" h="1580961">
                      <a:moveTo>
                        <a:pt x="2142161" y="872281"/>
                      </a:moveTo>
                      <a:cubicBezTo>
                        <a:pt x="2142161" y="916677"/>
                        <a:pt x="2105852" y="952986"/>
                        <a:pt x="2061456" y="952986"/>
                      </a:cubicBezTo>
                      <a:lnTo>
                        <a:pt x="1713982" y="952986"/>
                      </a:lnTo>
                      <a:lnTo>
                        <a:pt x="1389056" y="1515814"/>
                      </a:lnTo>
                      <a:cubicBezTo>
                        <a:pt x="1364991" y="1557486"/>
                        <a:pt x="1320539" y="1583152"/>
                        <a:pt x="1272407" y="1583152"/>
                      </a:cubicBezTo>
                      <a:lnTo>
                        <a:pt x="513911" y="1583152"/>
                      </a:lnTo>
                      <a:cubicBezTo>
                        <a:pt x="465808" y="1583152"/>
                        <a:pt x="421328" y="1557486"/>
                        <a:pt x="397263" y="1515814"/>
                      </a:cubicBezTo>
                      <a:lnTo>
                        <a:pt x="18028" y="858914"/>
                      </a:lnTo>
                      <a:cubicBezTo>
                        <a:pt x="-6009" y="817242"/>
                        <a:pt x="-6009" y="765882"/>
                        <a:pt x="18028" y="724210"/>
                      </a:cubicBezTo>
                      <a:lnTo>
                        <a:pt x="249781" y="322791"/>
                      </a:lnTo>
                      <a:lnTo>
                        <a:pt x="393078" y="322791"/>
                      </a:lnTo>
                      <a:cubicBezTo>
                        <a:pt x="437475" y="322791"/>
                        <a:pt x="473783" y="286483"/>
                        <a:pt x="473783" y="242086"/>
                      </a:cubicBezTo>
                      <a:cubicBezTo>
                        <a:pt x="473783" y="219902"/>
                        <a:pt x="464685" y="199712"/>
                        <a:pt x="450083" y="185082"/>
                      </a:cubicBezTo>
                      <a:cubicBezTo>
                        <a:pt x="435453" y="170452"/>
                        <a:pt x="415290" y="161382"/>
                        <a:pt x="393078" y="161382"/>
                      </a:cubicBezTo>
                      <a:lnTo>
                        <a:pt x="138720" y="161382"/>
                      </a:lnTo>
                      <a:cubicBezTo>
                        <a:pt x="94325" y="161382"/>
                        <a:pt x="58015" y="125073"/>
                        <a:pt x="58015" y="80705"/>
                      </a:cubicBezTo>
                      <a:lnTo>
                        <a:pt x="58015" y="80677"/>
                      </a:lnTo>
                      <a:cubicBezTo>
                        <a:pt x="58015" y="36309"/>
                        <a:pt x="94325" y="0"/>
                        <a:pt x="138720" y="0"/>
                      </a:cubicBezTo>
                      <a:lnTo>
                        <a:pt x="751785" y="0"/>
                      </a:lnTo>
                      <a:cubicBezTo>
                        <a:pt x="779698" y="48243"/>
                        <a:pt x="831844" y="80705"/>
                        <a:pt x="891601" y="80705"/>
                      </a:cubicBezTo>
                      <a:cubicBezTo>
                        <a:pt x="951357" y="80705"/>
                        <a:pt x="1003503" y="48243"/>
                        <a:pt x="1031388" y="0"/>
                      </a:cubicBezTo>
                      <a:lnTo>
                        <a:pt x="1272407" y="0"/>
                      </a:lnTo>
                      <a:cubicBezTo>
                        <a:pt x="1320511" y="0"/>
                        <a:pt x="1364991" y="25666"/>
                        <a:pt x="1389056" y="67338"/>
                      </a:cubicBezTo>
                      <a:lnTo>
                        <a:pt x="1620809" y="468756"/>
                      </a:lnTo>
                      <a:lnTo>
                        <a:pt x="1864440" y="468756"/>
                      </a:lnTo>
                      <a:cubicBezTo>
                        <a:pt x="1886624" y="468756"/>
                        <a:pt x="1906814" y="477855"/>
                        <a:pt x="1921444" y="492457"/>
                      </a:cubicBezTo>
                      <a:cubicBezTo>
                        <a:pt x="1936075" y="507059"/>
                        <a:pt x="1945145" y="527249"/>
                        <a:pt x="1945145" y="549461"/>
                      </a:cubicBezTo>
                      <a:cubicBezTo>
                        <a:pt x="1945145" y="593857"/>
                        <a:pt x="1908836" y="630166"/>
                        <a:pt x="1864440" y="630166"/>
                      </a:cubicBezTo>
                      <a:lnTo>
                        <a:pt x="1713982" y="630166"/>
                      </a:lnTo>
                      <a:lnTo>
                        <a:pt x="1768290" y="724210"/>
                      </a:lnTo>
                      <a:cubicBezTo>
                        <a:pt x="1780337" y="745046"/>
                        <a:pt x="1786346" y="768297"/>
                        <a:pt x="1786346" y="791548"/>
                      </a:cubicBezTo>
                      <a:lnTo>
                        <a:pt x="2061456" y="791548"/>
                      </a:lnTo>
                      <a:cubicBezTo>
                        <a:pt x="2083640" y="791548"/>
                        <a:pt x="2103831" y="800646"/>
                        <a:pt x="2118461" y="815248"/>
                      </a:cubicBezTo>
                      <a:cubicBezTo>
                        <a:pt x="2133063" y="829907"/>
                        <a:pt x="2142161" y="850069"/>
                        <a:pt x="2142161" y="872281"/>
                      </a:cubicBezTo>
                      <a:close/>
                    </a:path>
                  </a:pathLst>
                </a:custGeom>
                <a:solidFill>
                  <a:srgbClr val="01B5BB"/>
                </a:solidFill>
                <a:ln w="28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FA07CCDA-7328-434F-5988-24EA092C25E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506841" y="3991051"/>
                <a:ext cx="1862813" cy="4567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/>
                <a:r>
                  <a:rPr lang="en-US" sz="1600" b="1" i="0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big_meat_s</a:t>
                </a:r>
                <a:r>
                  <a:rPr lang="en-US" sz="1600" b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</a:t>
                </a:r>
                <a:endParaRPr lang="en-US" sz="1600" b="1" dirty="0">
                  <a:solidFill>
                    <a:schemeClr val="bg1"/>
                  </a:solidFill>
                  <a:latin typeface="Century" panose="02040604050505020304" pitchFamily="18" charset="0"/>
                  <a:ea typeface="Roboto" pitchFamily="2" charset="0"/>
                </a:endParaRP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13056CAA-6C9D-5EB1-5C5F-A438C197EBB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95014" y="4016750"/>
                <a:ext cx="1703290" cy="4567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600" b="1" i="0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thai_ckn_l</a:t>
                </a:r>
                <a:r>
                  <a:rPr lang="en-US" sz="1600" b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</a:t>
                </a:r>
                <a:endParaRPr lang="en-US" sz="1600" b="1" dirty="0">
                  <a:solidFill>
                    <a:schemeClr val="bg1"/>
                  </a:solidFill>
                  <a:latin typeface="Century" panose="02040604050505020304" pitchFamily="18" charset="0"/>
                  <a:ea typeface="Roboto" pitchFamily="2" charset="0"/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5037AF51-D4E2-CCBC-B10F-7F5B7655E2D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381396" y="3965351"/>
                <a:ext cx="1889296" cy="415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400" b="1" i="0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classic_dlx_m</a:t>
                </a:r>
                <a:r>
                  <a:rPr lang="en-US" sz="1400" b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</a:t>
                </a:r>
                <a:endParaRPr lang="en-US" sz="1400" b="1" dirty="0">
                  <a:solidFill>
                    <a:schemeClr val="bg1"/>
                  </a:solidFill>
                  <a:latin typeface="Century" panose="02040604050505020304" pitchFamily="18" charset="0"/>
                  <a:ea typeface="Roboto" pitchFamily="2" charset="0"/>
                </a:endParaRPr>
              </a:p>
            </p:txBody>
          </p: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116FE5C0-4739-B9D2-1921-20AB8AE39131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2974031" y="3087900"/>
                <a:ext cx="1867372" cy="415213"/>
                <a:chOff x="2974031" y="3087900"/>
                <a:chExt cx="1867372" cy="415213"/>
              </a:xfrm>
            </p:grpSpPr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3DA72C8C-3852-5F66-4ED6-65B95146F0D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974031" y="3087900"/>
                  <a:ext cx="1867372" cy="41521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just"/>
                  <a:r>
                    <a:rPr lang="en-US" sz="1400" b="1" i="0" u="none" strike="noStrike" dirty="0">
                      <a:solidFill>
                        <a:schemeClr val="bg1"/>
                      </a:solidFill>
                      <a:effectLst/>
                      <a:latin typeface="Century" panose="02040604050505020304" pitchFamily="18" charset="0"/>
                    </a:rPr>
                    <a:t>five_cheese_l</a:t>
                  </a:r>
                  <a:r>
                    <a:rPr lang="en-US" sz="1400" b="1" dirty="0">
                      <a:solidFill>
                        <a:schemeClr val="bg1"/>
                      </a:solidFill>
                      <a:latin typeface="Century" panose="02040604050505020304" pitchFamily="18" charset="0"/>
                    </a:rPr>
                    <a:t> </a:t>
                  </a:r>
                  <a:endParaRPr lang="en-US" sz="1400" b="1" dirty="0">
                    <a:solidFill>
                      <a:schemeClr val="bg1"/>
                    </a:solidFill>
                    <a:latin typeface="Century" panose="02040604050505020304" pitchFamily="18" charset="0"/>
                    <a:ea typeface="Roboto" pitchFamily="2" charset="0"/>
                  </a:endParaRPr>
                </a:p>
              </p:txBody>
            </p:sp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D3A9B589-E464-6265-7A17-F21DB9860DF5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226439" y="3194893"/>
                  <a:ext cx="1278836" cy="29065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endParaRPr lang="en-US" sz="800" dirty="0">
                    <a:solidFill>
                      <a:schemeClr val="bg1"/>
                    </a:solidFill>
                    <a:latin typeface="Roboto Light" panose="02000000000000000000" pitchFamily="2" charset="0"/>
                    <a:ea typeface="Roboto Light" panose="02000000000000000000" pitchFamily="2" charset="0"/>
                  </a:endParaRPr>
                </a:p>
              </p:txBody>
            </p:sp>
          </p:grp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C9B48237-2039-D53A-F2F6-ECC80DF89B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14780" y="3087900"/>
                <a:ext cx="1864940" cy="415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400" b="1" i="0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four_cheese_l</a:t>
                </a:r>
                <a:r>
                  <a:rPr lang="en-US" sz="1400" b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</a:t>
                </a:r>
                <a:endParaRPr lang="en-US" sz="1400" b="1" dirty="0">
                  <a:solidFill>
                    <a:schemeClr val="bg1"/>
                  </a:solidFill>
                  <a:latin typeface="Century" panose="02040604050505020304" pitchFamily="18" charset="0"/>
                  <a:ea typeface="Roboto" pitchFamily="2" charset="0"/>
                </a:endParaRP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7481E018-E864-2683-20F8-0F2B5F3526E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51008" y="4983368"/>
                <a:ext cx="1066221" cy="6228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US" sz="2400" b="1" dirty="0">
                  <a:solidFill>
                    <a:schemeClr val="bg1"/>
                  </a:solidFill>
                  <a:latin typeface="Roboto" pitchFamily="2" charset="0"/>
                  <a:ea typeface="Roboto" pitchFamily="2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7CDDBD88-2B0F-A963-AFC5-E9B415F1C2E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900437" y="4983365"/>
                <a:ext cx="1462350" cy="5951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>
                    <a:solidFill>
                      <a:schemeClr val="bg1"/>
                    </a:solidFill>
                    <a:latin typeface="Century" panose="02040604050505020304" pitchFamily="18" charset="0"/>
                    <a:ea typeface="Roboto" pitchFamily="2" charset="0"/>
                  </a:rPr>
                  <a:t>1357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602AD165-B9F6-7B7E-20DC-37622C4E959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80513" y="5009066"/>
                <a:ext cx="1069981" cy="5951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b="1" dirty="0">
                    <a:solidFill>
                      <a:schemeClr val="bg1"/>
                    </a:solidFill>
                    <a:latin typeface="Century" panose="02040604050505020304" pitchFamily="18" charset="0"/>
                    <a:ea typeface="Roboto" pitchFamily="2" charset="0"/>
                  </a:rPr>
                  <a:t>1096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C641EE31-5578-FC68-0B6C-7CB8E5F02AD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26048" y="1987947"/>
                <a:ext cx="1763531" cy="5951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>
                    <a:solidFill>
                      <a:schemeClr val="bg1"/>
                    </a:solidFill>
                    <a:latin typeface="Century" panose="02040604050505020304" pitchFamily="18" charset="0"/>
                    <a:ea typeface="Roboto" pitchFamily="2" charset="0"/>
                  </a:rPr>
                  <a:t>1451</a:t>
                </a: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59B740C2-7CFF-E61C-090F-23E4F7481DB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49625" y="2016282"/>
                <a:ext cx="1367649" cy="5951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>
                    <a:solidFill>
                      <a:schemeClr val="bg1"/>
                    </a:solidFill>
                    <a:latin typeface="Century" panose="02040604050505020304" pitchFamily="18" charset="0"/>
                    <a:ea typeface="Roboto" pitchFamily="2" charset="0"/>
                  </a:rPr>
                  <a:t>1324</a:t>
                </a:r>
              </a:p>
            </p:txBody>
          </p:sp>
        </p:grp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3636AF05-FDB3-C729-19E8-43683D962B7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572591" y="4191690"/>
              <a:ext cx="1028359" cy="441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Century" panose="02040604050505020304" pitchFamily="18" charset="0"/>
                  <a:ea typeface="Roboto" pitchFamily="2" charset="0"/>
                </a:rPr>
                <a:t>1777</a:t>
              </a:r>
            </a:p>
          </p:txBody>
        </p:sp>
      </p:grpSp>
      <p:sp>
        <p:nvSpPr>
          <p:cNvPr id="105" name="TextBox 60">
            <a:extLst>
              <a:ext uri="{FF2B5EF4-FFF2-40B4-BE49-F238E27FC236}">
                <a16:creationId xmlns:a16="http://schemas.microsoft.com/office/drawing/2014/main" id="{8292A5A9-04F5-4FDD-AAF4-A26D915DECC2}"/>
              </a:ext>
            </a:extLst>
          </p:cNvPr>
          <p:cNvSpPr txBox="1">
            <a:spLocks/>
          </p:cNvSpPr>
          <p:nvPr/>
        </p:nvSpPr>
        <p:spPr>
          <a:xfrm>
            <a:off x="7105649" y="2137410"/>
            <a:ext cx="4848225" cy="33909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i="1" baseline="0" dirty="0">
                <a:solidFill>
                  <a:schemeClr val="bg1"/>
                </a:solidFill>
                <a:latin typeface="Century" panose="02040604050505020304" pitchFamily="18" charset="0"/>
              </a:rPr>
              <a:t>Top 5 Best Sellers By Total Pizza Sold</a:t>
            </a:r>
            <a:endParaRPr lang="en-US" sz="2000" b="1" i="1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5172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4EF47882-C2BE-4193-9B69-D5E32F86F85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We made this year $ 801,994.70 amount of money</a:t>
            </a:r>
            <a:endParaRPr lang="en-US" b="1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5AFE0F0-6065-4107-9A40-F82E1A9007F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477375" y="2657475"/>
            <a:ext cx="219076" cy="4200525"/>
          </a:xfrm>
          <a:custGeom>
            <a:avLst/>
            <a:gdLst>
              <a:gd name="connsiteX0" fmla="*/ 0 w 242972"/>
              <a:gd name="connsiteY0" fmla="*/ 0 h 5282000"/>
              <a:gd name="connsiteX1" fmla="*/ 249733 w 242972"/>
              <a:gd name="connsiteY1" fmla="*/ 0 h 5282000"/>
              <a:gd name="connsiteX2" fmla="*/ 249733 w 242972"/>
              <a:gd name="connsiteY2" fmla="*/ 5282000 h 5282000"/>
              <a:gd name="connsiteX3" fmla="*/ 0 w 242972"/>
              <a:gd name="connsiteY3" fmla="*/ 5282000 h 52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972" h="5282000">
                <a:moveTo>
                  <a:pt x="0" y="0"/>
                </a:moveTo>
                <a:lnTo>
                  <a:pt x="249733" y="0"/>
                </a:lnTo>
                <a:lnTo>
                  <a:pt x="249733" y="5282000"/>
                </a:lnTo>
                <a:lnTo>
                  <a:pt x="0" y="5282000"/>
                </a:lnTo>
                <a:close/>
              </a:path>
            </a:pathLst>
          </a:custGeom>
          <a:solidFill>
            <a:schemeClr val="bg1"/>
          </a:solidFill>
          <a:ln w="105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531B8B3-0ECD-406D-AD85-5C4EDD12F1C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446316" y="2226955"/>
            <a:ext cx="3669501" cy="1518174"/>
            <a:chOff x="4819981" y="1661137"/>
            <a:chExt cx="3669501" cy="1518174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31DB6DB-37F5-4FA4-97F7-829A2ED3F69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249553" y="2105763"/>
              <a:ext cx="2239929" cy="634647"/>
            </a:xfrm>
            <a:custGeom>
              <a:avLst/>
              <a:gdLst>
                <a:gd name="connsiteX0" fmla="*/ 1632455 w 1901520"/>
                <a:gd name="connsiteY0" fmla="*/ 541933 h 538764"/>
                <a:gd name="connsiteX1" fmla="*/ 0 w 1901520"/>
                <a:gd name="connsiteY1" fmla="*/ 541933 h 538764"/>
                <a:gd name="connsiteX2" fmla="*/ 0 w 1901520"/>
                <a:gd name="connsiteY2" fmla="*/ 0 h 538764"/>
                <a:gd name="connsiteX3" fmla="*/ 1632455 w 1901520"/>
                <a:gd name="connsiteY3" fmla="*/ 0 h 538764"/>
                <a:gd name="connsiteX4" fmla="*/ 1903422 w 1901520"/>
                <a:gd name="connsiteY4" fmla="*/ 270967 h 538764"/>
                <a:gd name="connsiteX5" fmla="*/ 1903422 w 1901520"/>
                <a:gd name="connsiteY5" fmla="*/ 270967 h 538764"/>
                <a:gd name="connsiteX6" fmla="*/ 1632455 w 1901520"/>
                <a:gd name="connsiteY6" fmla="*/ 541933 h 53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1520" h="538764">
                  <a:moveTo>
                    <a:pt x="1632455" y="541933"/>
                  </a:moveTo>
                  <a:lnTo>
                    <a:pt x="0" y="541933"/>
                  </a:lnTo>
                  <a:lnTo>
                    <a:pt x="0" y="0"/>
                  </a:lnTo>
                  <a:lnTo>
                    <a:pt x="1632455" y="0"/>
                  </a:lnTo>
                  <a:cubicBezTo>
                    <a:pt x="1782147" y="0"/>
                    <a:pt x="1903422" y="121275"/>
                    <a:pt x="1903422" y="270967"/>
                  </a:cubicBezTo>
                  <a:lnTo>
                    <a:pt x="1903422" y="270967"/>
                  </a:lnTo>
                  <a:cubicBezTo>
                    <a:pt x="1903422" y="420553"/>
                    <a:pt x="1782041" y="541933"/>
                    <a:pt x="1632455" y="541933"/>
                  </a:cubicBezTo>
                  <a:close/>
                </a:path>
              </a:pathLst>
            </a:custGeom>
            <a:solidFill>
              <a:srgbClr val="AE2A79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BEFD1D-344F-4917-8A8E-BCE65DC4694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067696" y="2186923"/>
              <a:ext cx="174217" cy="472874"/>
            </a:xfrm>
            <a:custGeom>
              <a:avLst/>
              <a:gdLst>
                <a:gd name="connsiteX0" fmla="*/ 154340 w 147896"/>
                <a:gd name="connsiteY0" fmla="*/ 403967 h 401432"/>
                <a:gd name="connsiteX1" fmla="*/ 0 w 147896"/>
                <a:gd name="connsiteY1" fmla="*/ 403967 h 401432"/>
                <a:gd name="connsiteX2" fmla="*/ 0 w 147896"/>
                <a:gd name="connsiteY2" fmla="*/ 0 h 401432"/>
                <a:gd name="connsiteX3" fmla="*/ 154340 w 147896"/>
                <a:gd name="connsiteY3" fmla="*/ 0 h 40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896" h="401432">
                  <a:moveTo>
                    <a:pt x="154340" y="403967"/>
                  </a:moveTo>
                  <a:lnTo>
                    <a:pt x="0" y="403967"/>
                  </a:lnTo>
                  <a:lnTo>
                    <a:pt x="0" y="0"/>
                  </a:lnTo>
                  <a:lnTo>
                    <a:pt x="154340" y="0"/>
                  </a:lnTo>
                  <a:close/>
                </a:path>
              </a:pathLst>
            </a:custGeom>
            <a:solidFill>
              <a:srgbClr val="931D69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043CDB3-774E-4C4F-9C41-5462DD32EB9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62943" y="2105763"/>
              <a:ext cx="74664" cy="634647"/>
            </a:xfrm>
            <a:custGeom>
              <a:avLst/>
              <a:gdLst>
                <a:gd name="connsiteX0" fmla="*/ 73525 w 63384"/>
                <a:gd name="connsiteY0" fmla="*/ 541933 h 538764"/>
                <a:gd name="connsiteX1" fmla="*/ 0 w 63384"/>
                <a:gd name="connsiteY1" fmla="*/ 472950 h 538764"/>
                <a:gd name="connsiteX2" fmla="*/ 0 w 63384"/>
                <a:gd name="connsiteY2" fmla="*/ 68983 h 538764"/>
                <a:gd name="connsiteX3" fmla="*/ 73525 w 63384"/>
                <a:gd name="connsiteY3" fmla="*/ 0 h 53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384" h="538764">
                  <a:moveTo>
                    <a:pt x="73525" y="541933"/>
                  </a:moveTo>
                  <a:lnTo>
                    <a:pt x="0" y="472950"/>
                  </a:lnTo>
                  <a:lnTo>
                    <a:pt x="0" y="68983"/>
                  </a:lnTo>
                  <a:lnTo>
                    <a:pt x="73525" y="0"/>
                  </a:lnTo>
                  <a:close/>
                </a:path>
              </a:pathLst>
            </a:custGeom>
            <a:solidFill>
              <a:srgbClr val="6A1059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25A9090-75DD-421E-8BB2-5A378322D6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067747" y="2187023"/>
              <a:ext cx="87108" cy="472874"/>
            </a:xfrm>
            <a:custGeom>
              <a:avLst/>
              <a:gdLst>
                <a:gd name="connsiteX0" fmla="*/ 0 w 73948"/>
                <a:gd name="connsiteY0" fmla="*/ 0 h 401432"/>
                <a:gd name="connsiteX1" fmla="*/ 80814 w 73948"/>
                <a:gd name="connsiteY1" fmla="*/ 0 h 401432"/>
                <a:gd name="connsiteX2" fmla="*/ 80814 w 73948"/>
                <a:gd name="connsiteY2" fmla="*/ 403967 h 401432"/>
                <a:gd name="connsiteX3" fmla="*/ 0 w 73948"/>
                <a:gd name="connsiteY3" fmla="*/ 403967 h 40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48" h="401432">
                  <a:moveTo>
                    <a:pt x="0" y="0"/>
                  </a:moveTo>
                  <a:lnTo>
                    <a:pt x="80814" y="0"/>
                  </a:lnTo>
                  <a:lnTo>
                    <a:pt x="80814" y="403967"/>
                  </a:lnTo>
                  <a:lnTo>
                    <a:pt x="0" y="403967"/>
                  </a:lnTo>
                  <a:close/>
                </a:path>
              </a:pathLst>
            </a:custGeom>
            <a:solidFill>
              <a:srgbClr val="0B1F42">
                <a:alpha val="40000"/>
              </a:srgbClr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2BDDC4BD-88D0-4308-8257-B5FE1A5C6B8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819981" y="1661137"/>
              <a:ext cx="1623313" cy="1518174"/>
              <a:chOff x="4819981" y="1661137"/>
              <a:chExt cx="1623313" cy="1518174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0D7F5094-F910-41FA-9EEC-7680D48B36D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19981" y="2187023"/>
                <a:ext cx="1082632" cy="472874"/>
              </a:xfrm>
              <a:custGeom>
                <a:avLst/>
                <a:gdLst>
                  <a:gd name="connsiteX0" fmla="*/ 201984 w 919068"/>
                  <a:gd name="connsiteY0" fmla="*/ 0 h 401432"/>
                  <a:gd name="connsiteX1" fmla="*/ 929104 w 919068"/>
                  <a:gd name="connsiteY1" fmla="*/ 0 h 401432"/>
                  <a:gd name="connsiteX2" fmla="*/ 929104 w 919068"/>
                  <a:gd name="connsiteY2" fmla="*/ 403967 h 401432"/>
                  <a:gd name="connsiteX3" fmla="*/ 201984 w 919068"/>
                  <a:gd name="connsiteY3" fmla="*/ 403967 h 401432"/>
                  <a:gd name="connsiteX4" fmla="*/ 0 w 919068"/>
                  <a:gd name="connsiteY4" fmla="*/ 201984 h 401432"/>
                  <a:gd name="connsiteX5" fmla="*/ 0 w 919068"/>
                  <a:gd name="connsiteY5" fmla="*/ 201984 h 401432"/>
                  <a:gd name="connsiteX6" fmla="*/ 201984 w 919068"/>
                  <a:gd name="connsiteY6" fmla="*/ 0 h 40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9068" h="401432">
                    <a:moveTo>
                      <a:pt x="201984" y="0"/>
                    </a:moveTo>
                    <a:lnTo>
                      <a:pt x="929104" y="0"/>
                    </a:lnTo>
                    <a:lnTo>
                      <a:pt x="929104" y="403967"/>
                    </a:lnTo>
                    <a:lnTo>
                      <a:pt x="201984" y="403967"/>
                    </a:lnTo>
                    <a:cubicBezTo>
                      <a:pt x="90428" y="403967"/>
                      <a:pt x="0" y="313540"/>
                      <a:pt x="0" y="201984"/>
                    </a:cubicBezTo>
                    <a:lnTo>
                      <a:pt x="0" y="201984"/>
                    </a:lnTo>
                    <a:cubicBezTo>
                      <a:pt x="0" y="90428"/>
                      <a:pt x="90428" y="0"/>
                      <a:pt x="201984" y="0"/>
                    </a:cubicBezTo>
                    <a:close/>
                  </a:path>
                </a:pathLst>
              </a:custGeom>
              <a:solidFill>
                <a:srgbClr val="AE2A79"/>
              </a:solidFill>
              <a:ln w="105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8EDAAE17-D3E0-426E-A1D0-4926FE5D40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385550" y="1661137"/>
                <a:ext cx="1057744" cy="1518174"/>
              </a:xfrm>
              <a:custGeom>
                <a:avLst/>
                <a:gdLst>
                  <a:gd name="connsiteX0" fmla="*/ 0 w 897940"/>
                  <a:gd name="connsiteY0" fmla="*/ 0 h 1288808"/>
                  <a:gd name="connsiteX1" fmla="*/ 897940 w 897940"/>
                  <a:gd name="connsiteY1" fmla="*/ 0 h 1288808"/>
                  <a:gd name="connsiteX2" fmla="*/ 897940 w 897940"/>
                  <a:gd name="connsiteY2" fmla="*/ 1288808 h 1288808"/>
                  <a:gd name="connsiteX3" fmla="*/ 0 w 897940"/>
                  <a:gd name="connsiteY3" fmla="*/ 1288808 h 1288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7940" h="1288808">
                    <a:moveTo>
                      <a:pt x="0" y="0"/>
                    </a:moveTo>
                    <a:lnTo>
                      <a:pt x="897940" y="0"/>
                    </a:lnTo>
                    <a:lnTo>
                      <a:pt x="897940" y="1288808"/>
                    </a:lnTo>
                    <a:lnTo>
                      <a:pt x="0" y="1288808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BDACCC9-CBB0-48F9-8712-128ECB2F273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63331" y="2220196"/>
                <a:ext cx="108234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i="0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24.49%</a:t>
                </a:r>
                <a:r>
                  <a:rPr lang="en-US" b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 </a:t>
                </a:r>
                <a:endParaRPr lang="en-US" b="1" dirty="0">
                  <a:solidFill>
                    <a:schemeClr val="bg1"/>
                  </a:solidFill>
                  <a:latin typeface="Century" panose="02040604050505020304" pitchFamily="18" charset="0"/>
                  <a:ea typeface="Roboto Light" panose="02000000000000000000" pitchFamily="2" charset="0"/>
                </a:endParaRPr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A56F4F1A-9D66-403D-992A-25D6C687FE7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383457" y="2212507"/>
              <a:ext cx="1911096" cy="400110"/>
              <a:chOff x="2106779" y="4638479"/>
              <a:chExt cx="1497373" cy="400110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B9627BE1-09CA-4103-915A-779477727F8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203798" y="4638479"/>
                <a:ext cx="844369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b="1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Winter</a:t>
                </a:r>
                <a:r>
                  <a:rPr lang="en-US" sz="2000" b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</a:t>
                </a:r>
                <a:endParaRPr lang="en-US" sz="2000" b="1" dirty="0">
                  <a:solidFill>
                    <a:schemeClr val="bg1"/>
                  </a:solidFill>
                  <a:latin typeface="Century" panose="02040604050505020304" pitchFamily="18" charset="0"/>
                  <a:ea typeface="Roboto Light" panose="02000000000000000000" pitchFamily="2" charset="0"/>
                </a:endParaRP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009FE8C5-BB87-46ED-8028-A39377DE86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06779" y="4787606"/>
                <a:ext cx="1497373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US" sz="8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endParaRPr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DA7A8C3-F780-412B-A12B-5DC7B87B0DE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52303" y="3193282"/>
            <a:ext cx="3733301" cy="1518174"/>
            <a:chOff x="3349592" y="2581996"/>
            <a:chExt cx="3733301" cy="1518174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2695E16-3712-4978-850D-0335E8841F5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78247" y="3102158"/>
              <a:ext cx="87108" cy="472874"/>
            </a:xfrm>
            <a:custGeom>
              <a:avLst/>
              <a:gdLst>
                <a:gd name="connsiteX0" fmla="*/ 0 w 73948"/>
                <a:gd name="connsiteY0" fmla="*/ 403967 h 401432"/>
                <a:gd name="connsiteX1" fmla="*/ 80920 w 73948"/>
                <a:gd name="connsiteY1" fmla="*/ 403967 h 401432"/>
                <a:gd name="connsiteX2" fmla="*/ 80920 w 73948"/>
                <a:gd name="connsiteY2" fmla="*/ 0 h 401432"/>
                <a:gd name="connsiteX3" fmla="*/ 0 w 73948"/>
                <a:gd name="connsiteY3" fmla="*/ 0 h 40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48" h="401432">
                  <a:moveTo>
                    <a:pt x="0" y="403967"/>
                  </a:moveTo>
                  <a:lnTo>
                    <a:pt x="80920" y="403967"/>
                  </a:lnTo>
                  <a:lnTo>
                    <a:pt x="809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1F42">
                <a:alpha val="40000"/>
              </a:srgbClr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D10D616-69E5-41FA-82DD-70CA56285DC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49592" y="3020898"/>
              <a:ext cx="2239929" cy="634647"/>
            </a:xfrm>
            <a:custGeom>
              <a:avLst/>
              <a:gdLst>
                <a:gd name="connsiteX0" fmla="*/ 270967 w 1901520"/>
                <a:gd name="connsiteY0" fmla="*/ 541933 h 538764"/>
                <a:gd name="connsiteX1" fmla="*/ 1903422 w 1901520"/>
                <a:gd name="connsiteY1" fmla="*/ 541933 h 538764"/>
                <a:gd name="connsiteX2" fmla="*/ 1903422 w 1901520"/>
                <a:gd name="connsiteY2" fmla="*/ 0 h 538764"/>
                <a:gd name="connsiteX3" fmla="*/ 270967 w 1901520"/>
                <a:gd name="connsiteY3" fmla="*/ 0 h 538764"/>
                <a:gd name="connsiteX4" fmla="*/ 0 w 1901520"/>
                <a:gd name="connsiteY4" fmla="*/ 270967 h 538764"/>
                <a:gd name="connsiteX5" fmla="*/ 0 w 1901520"/>
                <a:gd name="connsiteY5" fmla="*/ 270967 h 538764"/>
                <a:gd name="connsiteX6" fmla="*/ 270967 w 1901520"/>
                <a:gd name="connsiteY6" fmla="*/ 541933 h 53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1520" h="538764">
                  <a:moveTo>
                    <a:pt x="270967" y="541933"/>
                  </a:moveTo>
                  <a:lnTo>
                    <a:pt x="1903422" y="541933"/>
                  </a:lnTo>
                  <a:lnTo>
                    <a:pt x="1903422" y="0"/>
                  </a:lnTo>
                  <a:lnTo>
                    <a:pt x="270967" y="0"/>
                  </a:lnTo>
                  <a:cubicBezTo>
                    <a:pt x="121275" y="-106"/>
                    <a:pt x="0" y="121275"/>
                    <a:pt x="0" y="270967"/>
                  </a:cubicBezTo>
                  <a:lnTo>
                    <a:pt x="0" y="270967"/>
                  </a:lnTo>
                  <a:cubicBezTo>
                    <a:pt x="0" y="420553"/>
                    <a:pt x="121275" y="541933"/>
                    <a:pt x="270967" y="541933"/>
                  </a:cubicBezTo>
                  <a:close/>
                </a:path>
              </a:pathLst>
            </a:custGeom>
            <a:solidFill>
              <a:srgbClr val="F94861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256C418-EF95-4EF7-B8C4-DDFBD0A596F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91762" y="3102158"/>
              <a:ext cx="174217" cy="472874"/>
            </a:xfrm>
            <a:custGeom>
              <a:avLst/>
              <a:gdLst>
                <a:gd name="connsiteX0" fmla="*/ 0 w 147896"/>
                <a:gd name="connsiteY0" fmla="*/ 0 h 401432"/>
                <a:gd name="connsiteX1" fmla="*/ 154340 w 147896"/>
                <a:gd name="connsiteY1" fmla="*/ 0 h 401432"/>
                <a:gd name="connsiteX2" fmla="*/ 154340 w 147896"/>
                <a:gd name="connsiteY2" fmla="*/ 403967 h 401432"/>
                <a:gd name="connsiteX3" fmla="*/ 0 w 147896"/>
                <a:gd name="connsiteY3" fmla="*/ 403967 h 40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896" h="401432">
                  <a:moveTo>
                    <a:pt x="0" y="0"/>
                  </a:moveTo>
                  <a:lnTo>
                    <a:pt x="154340" y="0"/>
                  </a:lnTo>
                  <a:lnTo>
                    <a:pt x="154340" y="403967"/>
                  </a:lnTo>
                  <a:lnTo>
                    <a:pt x="0" y="403967"/>
                  </a:lnTo>
                  <a:close/>
                </a:path>
              </a:pathLst>
            </a:custGeom>
            <a:solidFill>
              <a:srgbClr val="E23456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57E98B-B207-42B8-A2A8-34DF8863B81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91760" y="3020774"/>
              <a:ext cx="74664" cy="634647"/>
            </a:xfrm>
            <a:custGeom>
              <a:avLst/>
              <a:gdLst>
                <a:gd name="connsiteX0" fmla="*/ 0 w 63384"/>
                <a:gd name="connsiteY0" fmla="*/ 542039 h 538764"/>
                <a:gd name="connsiteX1" fmla="*/ 73420 w 63384"/>
                <a:gd name="connsiteY1" fmla="*/ 473056 h 538764"/>
                <a:gd name="connsiteX2" fmla="*/ 73420 w 63384"/>
                <a:gd name="connsiteY2" fmla="*/ 69089 h 538764"/>
                <a:gd name="connsiteX3" fmla="*/ 0 w 63384"/>
                <a:gd name="connsiteY3" fmla="*/ 0 h 53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384" h="538764">
                  <a:moveTo>
                    <a:pt x="0" y="542039"/>
                  </a:moveTo>
                  <a:lnTo>
                    <a:pt x="73420" y="473056"/>
                  </a:lnTo>
                  <a:lnTo>
                    <a:pt x="73420" y="690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1B46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6B9C9FD-BC9D-42A7-9288-AAD4855D020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78247" y="3102158"/>
              <a:ext cx="87108" cy="472874"/>
            </a:xfrm>
            <a:custGeom>
              <a:avLst/>
              <a:gdLst>
                <a:gd name="connsiteX0" fmla="*/ 0 w 73948"/>
                <a:gd name="connsiteY0" fmla="*/ 0 h 401432"/>
                <a:gd name="connsiteX1" fmla="*/ 80920 w 73948"/>
                <a:gd name="connsiteY1" fmla="*/ 0 h 401432"/>
                <a:gd name="connsiteX2" fmla="*/ 80920 w 73948"/>
                <a:gd name="connsiteY2" fmla="*/ 403967 h 401432"/>
                <a:gd name="connsiteX3" fmla="*/ 0 w 73948"/>
                <a:gd name="connsiteY3" fmla="*/ 403967 h 40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48" h="401432">
                  <a:moveTo>
                    <a:pt x="0" y="0"/>
                  </a:moveTo>
                  <a:lnTo>
                    <a:pt x="80920" y="0"/>
                  </a:lnTo>
                  <a:lnTo>
                    <a:pt x="80920" y="403967"/>
                  </a:lnTo>
                  <a:lnTo>
                    <a:pt x="0" y="403967"/>
                  </a:lnTo>
                  <a:close/>
                </a:path>
              </a:pathLst>
            </a:custGeom>
            <a:solidFill>
              <a:srgbClr val="0B1F42">
                <a:alpha val="40000"/>
              </a:srgbClr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DB06D603-C3E7-40E8-B122-F838A79D2DF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5385550" y="2581996"/>
              <a:ext cx="1697343" cy="1518174"/>
              <a:chOff x="5385550" y="2581996"/>
              <a:chExt cx="1697343" cy="1518174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3DDF949-0210-4729-99F7-C2198C0C8FC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14435" y="3102158"/>
                <a:ext cx="1082632" cy="472874"/>
              </a:xfrm>
              <a:custGeom>
                <a:avLst/>
                <a:gdLst>
                  <a:gd name="connsiteX0" fmla="*/ 727120 w 919068"/>
                  <a:gd name="connsiteY0" fmla="*/ 0 h 401432"/>
                  <a:gd name="connsiteX1" fmla="*/ 0 w 919068"/>
                  <a:gd name="connsiteY1" fmla="*/ 0 h 401432"/>
                  <a:gd name="connsiteX2" fmla="*/ 0 w 919068"/>
                  <a:gd name="connsiteY2" fmla="*/ 403967 h 401432"/>
                  <a:gd name="connsiteX3" fmla="*/ 727120 w 919068"/>
                  <a:gd name="connsiteY3" fmla="*/ 403967 h 401432"/>
                  <a:gd name="connsiteX4" fmla="*/ 929104 w 919068"/>
                  <a:gd name="connsiteY4" fmla="*/ 201984 h 401432"/>
                  <a:gd name="connsiteX5" fmla="*/ 929104 w 919068"/>
                  <a:gd name="connsiteY5" fmla="*/ 201984 h 401432"/>
                  <a:gd name="connsiteX6" fmla="*/ 727120 w 919068"/>
                  <a:gd name="connsiteY6" fmla="*/ 0 h 40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9068" h="401432">
                    <a:moveTo>
                      <a:pt x="727120" y="0"/>
                    </a:moveTo>
                    <a:lnTo>
                      <a:pt x="0" y="0"/>
                    </a:lnTo>
                    <a:lnTo>
                      <a:pt x="0" y="403967"/>
                    </a:lnTo>
                    <a:lnTo>
                      <a:pt x="727120" y="403967"/>
                    </a:lnTo>
                    <a:cubicBezTo>
                      <a:pt x="838676" y="403967"/>
                      <a:pt x="929104" y="313539"/>
                      <a:pt x="929104" y="201984"/>
                    </a:cubicBezTo>
                    <a:lnTo>
                      <a:pt x="929104" y="201984"/>
                    </a:lnTo>
                    <a:cubicBezTo>
                      <a:pt x="929104" y="90428"/>
                      <a:pt x="838676" y="0"/>
                      <a:pt x="727120" y="0"/>
                    </a:cubicBezTo>
                    <a:close/>
                  </a:path>
                </a:pathLst>
              </a:custGeom>
              <a:solidFill>
                <a:srgbClr val="F94861"/>
              </a:solidFill>
              <a:ln w="105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014AD40E-3D02-441A-A0A9-AAD96B404E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85550" y="2581996"/>
                <a:ext cx="1057744" cy="1518174"/>
              </a:xfrm>
              <a:custGeom>
                <a:avLst/>
                <a:gdLst>
                  <a:gd name="connsiteX0" fmla="*/ 0 w 897940"/>
                  <a:gd name="connsiteY0" fmla="*/ 0 h 1288808"/>
                  <a:gd name="connsiteX1" fmla="*/ 897940 w 897940"/>
                  <a:gd name="connsiteY1" fmla="*/ 0 h 1288808"/>
                  <a:gd name="connsiteX2" fmla="*/ 897940 w 897940"/>
                  <a:gd name="connsiteY2" fmla="*/ 1288808 h 1288808"/>
                  <a:gd name="connsiteX3" fmla="*/ 0 w 897940"/>
                  <a:gd name="connsiteY3" fmla="*/ 1288808 h 1288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7940" h="1288808">
                    <a:moveTo>
                      <a:pt x="0" y="0"/>
                    </a:moveTo>
                    <a:lnTo>
                      <a:pt x="897940" y="0"/>
                    </a:lnTo>
                    <a:lnTo>
                      <a:pt x="897940" y="1288808"/>
                    </a:lnTo>
                    <a:lnTo>
                      <a:pt x="0" y="1288808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7EB33427-7A20-4C76-998F-6851A39B550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064666" y="3144908"/>
                <a:ext cx="101822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i="0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25.69%</a:t>
                </a:r>
                <a:r>
                  <a:rPr lang="en-US" b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</a:t>
                </a:r>
                <a:endParaRPr lang="en-US" b="1" dirty="0">
                  <a:solidFill>
                    <a:schemeClr val="bg1"/>
                  </a:solidFill>
                  <a:latin typeface="Century" panose="02040604050505020304" pitchFamily="18" charset="0"/>
                  <a:ea typeface="Roboto Light" panose="02000000000000000000" pitchFamily="2" charset="0"/>
                </a:endParaRPr>
              </a:p>
            </p:txBody>
          </p:sp>
        </p:grp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29B51C92-EDF2-4FCF-90EC-54ABCAE3B6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144870" y="3122899"/>
              <a:ext cx="10550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0" u="none" strike="noStrike" dirty="0">
                  <a:solidFill>
                    <a:schemeClr val="bg1"/>
                  </a:solidFill>
                  <a:effectLst/>
                  <a:latin typeface="Century" panose="02040604050505020304" pitchFamily="18" charset="0"/>
                </a:rPr>
                <a:t>Spring</a:t>
              </a:r>
              <a:r>
                <a:rPr lang="en-US" sz="2000" b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</a:t>
              </a:r>
              <a:endParaRPr lang="en-US" sz="2000" b="1" dirty="0">
                <a:solidFill>
                  <a:schemeClr val="bg1"/>
                </a:solidFill>
                <a:latin typeface="Century" panose="02040604050505020304" pitchFamily="18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E6CC496-F14E-450A-9A26-1155DAEB4A4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447754" y="4289074"/>
            <a:ext cx="3669501" cy="1530618"/>
            <a:chOff x="4819981" y="5319687"/>
            <a:chExt cx="3669501" cy="1530618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C2178BF-304D-44A1-B34B-3E99C7622C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249553" y="5766181"/>
              <a:ext cx="2239929" cy="634647"/>
            </a:xfrm>
            <a:custGeom>
              <a:avLst/>
              <a:gdLst>
                <a:gd name="connsiteX0" fmla="*/ 1632455 w 1901520"/>
                <a:gd name="connsiteY0" fmla="*/ 541933 h 538764"/>
                <a:gd name="connsiteX1" fmla="*/ 0 w 1901520"/>
                <a:gd name="connsiteY1" fmla="*/ 541933 h 538764"/>
                <a:gd name="connsiteX2" fmla="*/ 0 w 1901520"/>
                <a:gd name="connsiteY2" fmla="*/ 0 h 538764"/>
                <a:gd name="connsiteX3" fmla="*/ 1632455 w 1901520"/>
                <a:gd name="connsiteY3" fmla="*/ 0 h 538764"/>
                <a:gd name="connsiteX4" fmla="*/ 1903422 w 1901520"/>
                <a:gd name="connsiteY4" fmla="*/ 270967 h 538764"/>
                <a:gd name="connsiteX5" fmla="*/ 1903422 w 1901520"/>
                <a:gd name="connsiteY5" fmla="*/ 270967 h 538764"/>
                <a:gd name="connsiteX6" fmla="*/ 1632455 w 1901520"/>
                <a:gd name="connsiteY6" fmla="*/ 541933 h 53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1520" h="538764">
                  <a:moveTo>
                    <a:pt x="1632455" y="541933"/>
                  </a:moveTo>
                  <a:lnTo>
                    <a:pt x="0" y="541933"/>
                  </a:lnTo>
                  <a:lnTo>
                    <a:pt x="0" y="0"/>
                  </a:lnTo>
                  <a:lnTo>
                    <a:pt x="1632455" y="0"/>
                  </a:lnTo>
                  <a:cubicBezTo>
                    <a:pt x="1782147" y="0"/>
                    <a:pt x="1903422" y="121275"/>
                    <a:pt x="1903422" y="270967"/>
                  </a:cubicBezTo>
                  <a:lnTo>
                    <a:pt x="1903422" y="270967"/>
                  </a:lnTo>
                  <a:cubicBezTo>
                    <a:pt x="1903422" y="420659"/>
                    <a:pt x="1782041" y="541933"/>
                    <a:pt x="1632455" y="541933"/>
                  </a:cubicBezTo>
                  <a:close/>
                </a:path>
              </a:pathLst>
            </a:custGeom>
            <a:solidFill>
              <a:srgbClr val="0EA2AD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DA1787-4375-4131-9A7C-EEA0CF4AAE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067696" y="5847515"/>
              <a:ext cx="174217" cy="472874"/>
            </a:xfrm>
            <a:custGeom>
              <a:avLst/>
              <a:gdLst>
                <a:gd name="connsiteX0" fmla="*/ 154340 w 147896"/>
                <a:gd name="connsiteY0" fmla="*/ 403967 h 401432"/>
                <a:gd name="connsiteX1" fmla="*/ 0 w 147896"/>
                <a:gd name="connsiteY1" fmla="*/ 403967 h 401432"/>
                <a:gd name="connsiteX2" fmla="*/ 0 w 147896"/>
                <a:gd name="connsiteY2" fmla="*/ 0 h 401432"/>
                <a:gd name="connsiteX3" fmla="*/ 154340 w 147896"/>
                <a:gd name="connsiteY3" fmla="*/ 0 h 40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896" h="401432">
                  <a:moveTo>
                    <a:pt x="154340" y="403967"/>
                  </a:moveTo>
                  <a:lnTo>
                    <a:pt x="0" y="403967"/>
                  </a:lnTo>
                  <a:lnTo>
                    <a:pt x="0" y="0"/>
                  </a:lnTo>
                  <a:lnTo>
                    <a:pt x="154340" y="0"/>
                  </a:lnTo>
                  <a:close/>
                </a:path>
              </a:pathLst>
            </a:custGeom>
            <a:solidFill>
              <a:srgbClr val="0C9296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964A361-B11C-4382-A523-9D17E8917F9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62943" y="5766181"/>
              <a:ext cx="74664" cy="634647"/>
            </a:xfrm>
            <a:custGeom>
              <a:avLst/>
              <a:gdLst>
                <a:gd name="connsiteX0" fmla="*/ 73525 w 63384"/>
                <a:gd name="connsiteY0" fmla="*/ 541933 h 538764"/>
                <a:gd name="connsiteX1" fmla="*/ 0 w 63384"/>
                <a:gd name="connsiteY1" fmla="*/ 472950 h 538764"/>
                <a:gd name="connsiteX2" fmla="*/ 0 w 63384"/>
                <a:gd name="connsiteY2" fmla="*/ 68983 h 538764"/>
                <a:gd name="connsiteX3" fmla="*/ 73525 w 63384"/>
                <a:gd name="connsiteY3" fmla="*/ 0 h 53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384" h="538764">
                  <a:moveTo>
                    <a:pt x="73525" y="541933"/>
                  </a:moveTo>
                  <a:lnTo>
                    <a:pt x="0" y="472950"/>
                  </a:lnTo>
                  <a:lnTo>
                    <a:pt x="0" y="68983"/>
                  </a:lnTo>
                  <a:lnTo>
                    <a:pt x="73525" y="0"/>
                  </a:lnTo>
                  <a:close/>
                </a:path>
              </a:pathLst>
            </a:custGeom>
            <a:solidFill>
              <a:srgbClr val="0A7A7A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444D4DF-DC87-4396-9CA7-EF86E925404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067747" y="5847439"/>
              <a:ext cx="87108" cy="472874"/>
            </a:xfrm>
            <a:custGeom>
              <a:avLst/>
              <a:gdLst>
                <a:gd name="connsiteX0" fmla="*/ 0 w 73948"/>
                <a:gd name="connsiteY0" fmla="*/ 0 h 401432"/>
                <a:gd name="connsiteX1" fmla="*/ 80814 w 73948"/>
                <a:gd name="connsiteY1" fmla="*/ 0 h 401432"/>
                <a:gd name="connsiteX2" fmla="*/ 80814 w 73948"/>
                <a:gd name="connsiteY2" fmla="*/ 403967 h 401432"/>
                <a:gd name="connsiteX3" fmla="*/ 0 w 73948"/>
                <a:gd name="connsiteY3" fmla="*/ 403967 h 40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48" h="401432">
                  <a:moveTo>
                    <a:pt x="0" y="0"/>
                  </a:moveTo>
                  <a:lnTo>
                    <a:pt x="80814" y="0"/>
                  </a:lnTo>
                  <a:lnTo>
                    <a:pt x="80814" y="403967"/>
                  </a:lnTo>
                  <a:lnTo>
                    <a:pt x="0" y="403967"/>
                  </a:lnTo>
                  <a:close/>
                </a:path>
              </a:pathLst>
            </a:custGeom>
            <a:solidFill>
              <a:srgbClr val="0B1F42">
                <a:alpha val="40000"/>
              </a:srgbClr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069DA24-4E55-46E0-A88E-108B141CCF50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819981" y="5319687"/>
              <a:ext cx="1623313" cy="1530618"/>
              <a:chOff x="4819981" y="5319687"/>
              <a:chExt cx="1623313" cy="153061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30F5E435-DF9F-4CFC-BB88-E9CB09A4B34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19981" y="5847439"/>
                <a:ext cx="1082632" cy="472874"/>
              </a:xfrm>
              <a:custGeom>
                <a:avLst/>
                <a:gdLst>
                  <a:gd name="connsiteX0" fmla="*/ 201984 w 919068"/>
                  <a:gd name="connsiteY0" fmla="*/ 0 h 401432"/>
                  <a:gd name="connsiteX1" fmla="*/ 929104 w 919068"/>
                  <a:gd name="connsiteY1" fmla="*/ 0 h 401432"/>
                  <a:gd name="connsiteX2" fmla="*/ 929104 w 919068"/>
                  <a:gd name="connsiteY2" fmla="*/ 403967 h 401432"/>
                  <a:gd name="connsiteX3" fmla="*/ 201984 w 919068"/>
                  <a:gd name="connsiteY3" fmla="*/ 403967 h 401432"/>
                  <a:gd name="connsiteX4" fmla="*/ 0 w 919068"/>
                  <a:gd name="connsiteY4" fmla="*/ 201984 h 401432"/>
                  <a:gd name="connsiteX5" fmla="*/ 0 w 919068"/>
                  <a:gd name="connsiteY5" fmla="*/ 201984 h 401432"/>
                  <a:gd name="connsiteX6" fmla="*/ 201984 w 919068"/>
                  <a:gd name="connsiteY6" fmla="*/ 0 h 40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9068" h="401432">
                    <a:moveTo>
                      <a:pt x="201984" y="0"/>
                    </a:moveTo>
                    <a:lnTo>
                      <a:pt x="929104" y="0"/>
                    </a:lnTo>
                    <a:lnTo>
                      <a:pt x="929104" y="403967"/>
                    </a:lnTo>
                    <a:lnTo>
                      <a:pt x="201984" y="403967"/>
                    </a:lnTo>
                    <a:cubicBezTo>
                      <a:pt x="90428" y="403967"/>
                      <a:pt x="0" y="313539"/>
                      <a:pt x="0" y="201984"/>
                    </a:cubicBezTo>
                    <a:lnTo>
                      <a:pt x="0" y="201984"/>
                    </a:lnTo>
                    <a:cubicBezTo>
                      <a:pt x="0" y="90428"/>
                      <a:pt x="90428" y="0"/>
                      <a:pt x="201984" y="0"/>
                    </a:cubicBezTo>
                    <a:close/>
                  </a:path>
                </a:pathLst>
              </a:custGeom>
              <a:solidFill>
                <a:srgbClr val="0EA2AD"/>
              </a:solidFill>
              <a:ln w="105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EB6D53D6-48F4-474D-BB02-AB680963E4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85550" y="5319687"/>
                <a:ext cx="1057744" cy="1530618"/>
              </a:xfrm>
              <a:custGeom>
                <a:avLst/>
                <a:gdLst>
                  <a:gd name="connsiteX0" fmla="*/ 0 w 897940"/>
                  <a:gd name="connsiteY0" fmla="*/ 0 h 1299372"/>
                  <a:gd name="connsiteX1" fmla="*/ 897940 w 897940"/>
                  <a:gd name="connsiteY1" fmla="*/ 0 h 1299372"/>
                  <a:gd name="connsiteX2" fmla="*/ 897940 w 897940"/>
                  <a:gd name="connsiteY2" fmla="*/ 1299372 h 1299372"/>
                  <a:gd name="connsiteX3" fmla="*/ 0 w 897940"/>
                  <a:gd name="connsiteY3" fmla="*/ 1299372 h 1299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7940" h="1299372">
                    <a:moveTo>
                      <a:pt x="0" y="0"/>
                    </a:moveTo>
                    <a:lnTo>
                      <a:pt x="897940" y="0"/>
                    </a:lnTo>
                    <a:lnTo>
                      <a:pt x="897940" y="1299372"/>
                    </a:lnTo>
                    <a:lnTo>
                      <a:pt x="0" y="1299372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EBF0BA3-B0D4-413F-A6DE-D40A31AE151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53806" y="5892974"/>
                <a:ext cx="101822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i="0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25.55%</a:t>
                </a:r>
                <a:r>
                  <a:rPr lang="en-US" b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</a:t>
                </a:r>
                <a:endParaRPr lang="en-US" b="1" dirty="0">
                  <a:solidFill>
                    <a:schemeClr val="bg1"/>
                  </a:solidFill>
                  <a:latin typeface="Century" panose="02040604050505020304" pitchFamily="18" charset="0"/>
                  <a:ea typeface="Roboto Light" panose="02000000000000000000" pitchFamily="2" charset="0"/>
                </a:endParaRPr>
              </a:p>
            </p:txBody>
          </p:sp>
        </p:grp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027BDEB6-1823-4DFB-9DA0-C6DE3200B3F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516807" y="5852123"/>
              <a:ext cx="116410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i="0" u="none" strike="noStrike" dirty="0">
                  <a:solidFill>
                    <a:schemeClr val="bg1"/>
                  </a:solidFill>
                  <a:effectLst/>
                  <a:latin typeface="Century" panose="02040604050505020304" pitchFamily="18" charset="0"/>
                </a:rPr>
                <a:t>Summer</a:t>
              </a:r>
              <a:r>
                <a:rPr lang="en-US" b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</a:t>
              </a:r>
              <a:endParaRPr lang="en-US" b="1" dirty="0">
                <a:solidFill>
                  <a:schemeClr val="bg1"/>
                </a:solidFill>
                <a:latin typeface="Century" panose="02040604050505020304" pitchFamily="18" charset="0"/>
                <a:ea typeface="Roboto Light" panose="02000000000000000000" pitchFamily="2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2D6DD2E-8D60-4CE6-A50B-14F7FC32B9E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059861" y="5400778"/>
            <a:ext cx="3714251" cy="1171472"/>
            <a:chOff x="3349592" y="4411272"/>
            <a:chExt cx="3714251" cy="1171472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0E56C81-7D51-46D5-9575-F1260A10C9D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49592" y="4851045"/>
              <a:ext cx="2239929" cy="634647"/>
            </a:xfrm>
            <a:custGeom>
              <a:avLst/>
              <a:gdLst>
                <a:gd name="connsiteX0" fmla="*/ 270967 w 1901520"/>
                <a:gd name="connsiteY0" fmla="*/ 541933 h 538764"/>
                <a:gd name="connsiteX1" fmla="*/ 1903422 w 1901520"/>
                <a:gd name="connsiteY1" fmla="*/ 541933 h 538764"/>
                <a:gd name="connsiteX2" fmla="*/ 1903422 w 1901520"/>
                <a:gd name="connsiteY2" fmla="*/ 0 h 538764"/>
                <a:gd name="connsiteX3" fmla="*/ 270967 w 1901520"/>
                <a:gd name="connsiteY3" fmla="*/ 0 h 538764"/>
                <a:gd name="connsiteX4" fmla="*/ 0 w 1901520"/>
                <a:gd name="connsiteY4" fmla="*/ 270967 h 538764"/>
                <a:gd name="connsiteX5" fmla="*/ 0 w 1901520"/>
                <a:gd name="connsiteY5" fmla="*/ 270967 h 538764"/>
                <a:gd name="connsiteX6" fmla="*/ 270967 w 1901520"/>
                <a:gd name="connsiteY6" fmla="*/ 541933 h 53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1520" h="538764">
                  <a:moveTo>
                    <a:pt x="270967" y="541933"/>
                  </a:moveTo>
                  <a:lnTo>
                    <a:pt x="1903422" y="541933"/>
                  </a:lnTo>
                  <a:lnTo>
                    <a:pt x="1903422" y="0"/>
                  </a:lnTo>
                  <a:lnTo>
                    <a:pt x="270967" y="0"/>
                  </a:lnTo>
                  <a:cubicBezTo>
                    <a:pt x="121275" y="0"/>
                    <a:pt x="0" y="121380"/>
                    <a:pt x="0" y="270967"/>
                  </a:cubicBezTo>
                  <a:lnTo>
                    <a:pt x="0" y="270967"/>
                  </a:lnTo>
                  <a:cubicBezTo>
                    <a:pt x="0" y="420659"/>
                    <a:pt x="121275" y="541933"/>
                    <a:pt x="270967" y="541933"/>
                  </a:cubicBezTo>
                  <a:close/>
                </a:path>
              </a:pathLst>
            </a:custGeom>
            <a:solidFill>
              <a:srgbClr val="FFAA01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7879C6E-FADD-4799-8EB4-FE24457F8D4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91762" y="4932305"/>
              <a:ext cx="174217" cy="472874"/>
            </a:xfrm>
            <a:custGeom>
              <a:avLst/>
              <a:gdLst>
                <a:gd name="connsiteX0" fmla="*/ 0 w 147896"/>
                <a:gd name="connsiteY0" fmla="*/ 0 h 401432"/>
                <a:gd name="connsiteX1" fmla="*/ 154340 w 147896"/>
                <a:gd name="connsiteY1" fmla="*/ 0 h 401432"/>
                <a:gd name="connsiteX2" fmla="*/ 154340 w 147896"/>
                <a:gd name="connsiteY2" fmla="*/ 403967 h 401432"/>
                <a:gd name="connsiteX3" fmla="*/ 0 w 147896"/>
                <a:gd name="connsiteY3" fmla="*/ 403967 h 40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896" h="401432">
                  <a:moveTo>
                    <a:pt x="0" y="0"/>
                  </a:moveTo>
                  <a:lnTo>
                    <a:pt x="154340" y="0"/>
                  </a:lnTo>
                  <a:lnTo>
                    <a:pt x="154340" y="403967"/>
                  </a:lnTo>
                  <a:lnTo>
                    <a:pt x="0" y="403967"/>
                  </a:lnTo>
                  <a:close/>
                </a:path>
              </a:pathLst>
            </a:custGeom>
            <a:solidFill>
              <a:srgbClr val="FFAA01"/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E9BD8E3-A095-40BC-8A02-51C04EB58D0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91760" y="4851045"/>
              <a:ext cx="74664" cy="634647"/>
            </a:xfrm>
            <a:custGeom>
              <a:avLst/>
              <a:gdLst>
                <a:gd name="connsiteX0" fmla="*/ 0 w 63384"/>
                <a:gd name="connsiteY0" fmla="*/ 541933 h 538764"/>
                <a:gd name="connsiteX1" fmla="*/ 73420 w 63384"/>
                <a:gd name="connsiteY1" fmla="*/ 472950 h 538764"/>
                <a:gd name="connsiteX2" fmla="*/ 73420 w 63384"/>
                <a:gd name="connsiteY2" fmla="*/ 68983 h 538764"/>
                <a:gd name="connsiteX3" fmla="*/ 0 w 63384"/>
                <a:gd name="connsiteY3" fmla="*/ 0 h 53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384" h="538764">
                  <a:moveTo>
                    <a:pt x="0" y="541933"/>
                  </a:moveTo>
                  <a:lnTo>
                    <a:pt x="73420" y="472950"/>
                  </a:lnTo>
                  <a:lnTo>
                    <a:pt x="73420" y="689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7D85A3C-3E03-45E2-AAC6-87FD9C4462A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75207" y="4931869"/>
              <a:ext cx="90147" cy="472874"/>
            </a:xfrm>
            <a:custGeom>
              <a:avLst/>
              <a:gdLst>
                <a:gd name="connsiteX0" fmla="*/ 0 w 73948"/>
                <a:gd name="connsiteY0" fmla="*/ 0 h 401432"/>
                <a:gd name="connsiteX1" fmla="*/ 80920 w 73948"/>
                <a:gd name="connsiteY1" fmla="*/ 0 h 401432"/>
                <a:gd name="connsiteX2" fmla="*/ 80920 w 73948"/>
                <a:gd name="connsiteY2" fmla="*/ 403967 h 401432"/>
                <a:gd name="connsiteX3" fmla="*/ 0 w 73948"/>
                <a:gd name="connsiteY3" fmla="*/ 403967 h 40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948" h="401432">
                  <a:moveTo>
                    <a:pt x="0" y="0"/>
                  </a:moveTo>
                  <a:lnTo>
                    <a:pt x="80920" y="0"/>
                  </a:lnTo>
                  <a:lnTo>
                    <a:pt x="80920" y="403967"/>
                  </a:lnTo>
                  <a:lnTo>
                    <a:pt x="0" y="403967"/>
                  </a:lnTo>
                  <a:close/>
                </a:path>
              </a:pathLst>
            </a:custGeom>
            <a:solidFill>
              <a:srgbClr val="0B1F42">
                <a:alpha val="40000"/>
              </a:srgbClr>
            </a:solidFill>
            <a:ln w="105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B37983D-A6CD-47F7-ACD2-B01A4FFBF37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5387802" y="4411272"/>
              <a:ext cx="1676041" cy="1171472"/>
              <a:chOff x="5387802" y="4411272"/>
              <a:chExt cx="1676041" cy="1171472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6C5187CD-CA6F-445F-B101-7DCE83A773A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914435" y="4932305"/>
                <a:ext cx="1082632" cy="472874"/>
              </a:xfrm>
              <a:custGeom>
                <a:avLst/>
                <a:gdLst>
                  <a:gd name="connsiteX0" fmla="*/ 727120 w 919068"/>
                  <a:gd name="connsiteY0" fmla="*/ 0 h 401432"/>
                  <a:gd name="connsiteX1" fmla="*/ 0 w 919068"/>
                  <a:gd name="connsiteY1" fmla="*/ 0 h 401432"/>
                  <a:gd name="connsiteX2" fmla="*/ 0 w 919068"/>
                  <a:gd name="connsiteY2" fmla="*/ 403967 h 401432"/>
                  <a:gd name="connsiteX3" fmla="*/ 727120 w 919068"/>
                  <a:gd name="connsiteY3" fmla="*/ 403967 h 401432"/>
                  <a:gd name="connsiteX4" fmla="*/ 929104 w 919068"/>
                  <a:gd name="connsiteY4" fmla="*/ 201984 h 401432"/>
                  <a:gd name="connsiteX5" fmla="*/ 929104 w 919068"/>
                  <a:gd name="connsiteY5" fmla="*/ 201984 h 401432"/>
                  <a:gd name="connsiteX6" fmla="*/ 727120 w 919068"/>
                  <a:gd name="connsiteY6" fmla="*/ 0 h 40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9068" h="401432">
                    <a:moveTo>
                      <a:pt x="727120" y="0"/>
                    </a:moveTo>
                    <a:lnTo>
                      <a:pt x="0" y="0"/>
                    </a:lnTo>
                    <a:lnTo>
                      <a:pt x="0" y="403967"/>
                    </a:lnTo>
                    <a:lnTo>
                      <a:pt x="727120" y="403967"/>
                    </a:lnTo>
                    <a:cubicBezTo>
                      <a:pt x="838676" y="403967"/>
                      <a:pt x="929104" y="313539"/>
                      <a:pt x="929104" y="201984"/>
                    </a:cubicBezTo>
                    <a:lnTo>
                      <a:pt x="929104" y="201984"/>
                    </a:lnTo>
                    <a:cubicBezTo>
                      <a:pt x="929104" y="90428"/>
                      <a:pt x="838676" y="0"/>
                      <a:pt x="727120" y="0"/>
                    </a:cubicBezTo>
                    <a:close/>
                  </a:path>
                </a:pathLst>
              </a:custGeom>
              <a:solidFill>
                <a:srgbClr val="FFAA01"/>
              </a:solidFill>
              <a:ln w="105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D91DC22B-CCEF-48F9-BBE9-79CDCE031D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87802" y="4411272"/>
                <a:ext cx="1057744" cy="1171472"/>
              </a:xfrm>
              <a:custGeom>
                <a:avLst/>
                <a:gdLst>
                  <a:gd name="connsiteX0" fmla="*/ 0 w 897940"/>
                  <a:gd name="connsiteY0" fmla="*/ 0 h 1288808"/>
                  <a:gd name="connsiteX1" fmla="*/ 897940 w 897940"/>
                  <a:gd name="connsiteY1" fmla="*/ 0 h 1288808"/>
                  <a:gd name="connsiteX2" fmla="*/ 897940 w 897940"/>
                  <a:gd name="connsiteY2" fmla="*/ 1288808 h 1288808"/>
                  <a:gd name="connsiteX3" fmla="*/ 0 w 897940"/>
                  <a:gd name="connsiteY3" fmla="*/ 1288808 h 1288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7940" h="1288808">
                    <a:moveTo>
                      <a:pt x="0" y="0"/>
                    </a:moveTo>
                    <a:lnTo>
                      <a:pt x="897940" y="0"/>
                    </a:lnTo>
                    <a:lnTo>
                      <a:pt x="897940" y="1288808"/>
                    </a:lnTo>
                    <a:lnTo>
                      <a:pt x="0" y="1288808"/>
                    </a:lnTo>
                    <a:close/>
                  </a:path>
                </a:pathLst>
              </a:custGeom>
              <a:ln/>
            </p:spPr>
          </p:pic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93F6CE74-D0D0-49C5-A705-ED22F1A7F15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045616" y="4977776"/>
                <a:ext cx="101822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800" b="1" i="0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24.27%</a:t>
                </a:r>
                <a:r>
                  <a:rPr lang="en-US" b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</a:t>
                </a:r>
                <a:endParaRPr lang="en-US" b="1" dirty="0">
                  <a:solidFill>
                    <a:schemeClr val="bg1"/>
                  </a:solidFill>
                  <a:latin typeface="Century" panose="02040604050505020304" pitchFamily="18" charset="0"/>
                  <a:ea typeface="Roboto Light" panose="02000000000000000000" pitchFamily="2" charset="0"/>
                </a:endParaRPr>
              </a:p>
            </p:txBody>
          </p:sp>
        </p:grp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E07946E-8F6E-48C1-84B9-2AB4C6D15AD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54420" y="4972112"/>
              <a:ext cx="73129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0" u="none" strike="noStrike" dirty="0">
                  <a:solidFill>
                    <a:schemeClr val="bg1"/>
                  </a:solidFill>
                  <a:effectLst/>
                  <a:latin typeface="Century" panose="02040604050505020304" pitchFamily="18" charset="0"/>
                </a:rPr>
                <a:t>Fall</a:t>
              </a:r>
              <a:r>
                <a:rPr lang="en-US" sz="2000" b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</a:t>
              </a:r>
              <a:endParaRPr lang="en-US" sz="2000" b="1" dirty="0">
                <a:solidFill>
                  <a:schemeClr val="bg1"/>
                </a:solidFill>
                <a:latin typeface="Century" panose="02040604050505020304" pitchFamily="18" charset="0"/>
                <a:ea typeface="Roboto Light" panose="02000000000000000000" pitchFamily="2" charset="0"/>
              </a:endParaRPr>
            </a:p>
          </p:txBody>
        </p:sp>
      </p:grpSp>
      <p:pic>
        <p:nvPicPr>
          <p:cNvPr id="2" name="Picture 1" descr="A pizza on a wood plate">
            <a:extLst>
              <a:ext uri="{FF2B5EF4-FFF2-40B4-BE49-F238E27FC236}">
                <a16:creationId xmlns:a16="http://schemas.microsoft.com/office/drawing/2014/main" id="{40AD5FF3-F2DF-F28A-364B-C1196E68DD49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0" y="0"/>
            <a:ext cx="6299200" cy="6858000"/>
          </a:xfrm>
          <a:prstGeom prst="rect">
            <a:avLst/>
          </a:prstGeom>
          <a:noFill/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30F3D6D-8B5E-F65E-F06C-FB00295FC20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091975" y="109609"/>
            <a:ext cx="5000998" cy="915043"/>
          </a:xfrm>
          <a:prstGeom prst="roundRect">
            <a:avLst>
              <a:gd name="adj" fmla="val 46775"/>
            </a:avLst>
          </a:prstGeom>
          <a:gradFill>
            <a:gsLst>
              <a:gs pos="100000">
                <a:srgbClr val="FF944B"/>
              </a:gs>
              <a:gs pos="21000">
                <a:srgbClr val="F36807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just"/>
            <a:r>
              <a:rPr lang="en-US" sz="1800" b="1" dirty="0">
                <a:solidFill>
                  <a:schemeClr val="bg1"/>
                </a:solidFill>
                <a:latin typeface="Century" panose="02040604050505020304" pitchFamily="18" charset="0"/>
              </a:rPr>
              <a:t>How much money did we make this year? Can we identify any seasonality in the sales?</a:t>
            </a:r>
          </a:p>
        </p:txBody>
      </p:sp>
      <p:sp>
        <p:nvSpPr>
          <p:cNvPr id="51" name="Flowchart: Connector 50">
            <a:extLst>
              <a:ext uri="{FF2B5EF4-FFF2-40B4-BE49-F238E27FC236}">
                <a16:creationId xmlns:a16="http://schemas.microsoft.com/office/drawing/2014/main" id="{5F9BB57E-4584-81F8-D818-F2A1C62142E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06055" y="180953"/>
            <a:ext cx="587528" cy="587178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lowchart: Connector 51">
            <a:extLst>
              <a:ext uri="{FF2B5EF4-FFF2-40B4-BE49-F238E27FC236}">
                <a16:creationId xmlns:a16="http://schemas.microsoft.com/office/drawing/2014/main" id="{A2BAAC75-4766-47D8-FB4F-192FFF46A3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45600" y="223386"/>
            <a:ext cx="508438" cy="502311"/>
          </a:xfrm>
          <a:prstGeom prst="flowChartConnector">
            <a:avLst/>
          </a:prstGeom>
          <a:solidFill>
            <a:srgbClr val="F948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75E0144-A6A6-03BC-E702-E9F3AE5D03C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31756" y="258246"/>
            <a:ext cx="569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Q3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3697263-C66D-612B-739F-8FC70AD46286}"/>
              </a:ext>
            </a:extLst>
          </p:cNvPr>
          <p:cNvGrpSpPr/>
          <p:nvPr/>
        </p:nvGrpSpPr>
        <p:grpSpPr>
          <a:xfrm>
            <a:off x="7172325" y="1277772"/>
            <a:ext cx="4897119" cy="922501"/>
            <a:chOff x="2513598" y="1664981"/>
            <a:chExt cx="5614401" cy="950223"/>
          </a:xfrm>
          <a:gradFill flip="none" rotWithShape="1">
            <a:gsLst>
              <a:gs pos="46000">
                <a:srgbClr val="E368A1"/>
              </a:gs>
              <a:gs pos="0">
                <a:srgbClr val="E368A1"/>
              </a:gs>
              <a:gs pos="100000">
                <a:srgbClr val="F589B4"/>
              </a:gs>
            </a:gsLst>
            <a:path path="rect">
              <a:fillToRect l="50000" t="50000" r="50000" b="50000"/>
            </a:path>
            <a:tileRect/>
          </a:gra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B3D2197-482A-8C22-5FEA-81DE31C236A2}"/>
                </a:ext>
              </a:extLst>
            </p:cNvPr>
            <p:cNvSpPr/>
            <p:nvPr/>
          </p:nvSpPr>
          <p:spPr>
            <a:xfrm>
              <a:off x="2600959" y="1684604"/>
              <a:ext cx="5527040" cy="930600"/>
            </a:xfrm>
            <a:prstGeom prst="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236975F-30E4-EB89-770F-1F44477DC23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513598" y="1664981"/>
              <a:ext cx="5527040" cy="930600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830" tIns="163830" rIns="163830" bIns="163830" numCol="1" spcCol="1270" anchor="ctr" anchorCtr="0">
              <a:noAutofit/>
            </a:bodyPr>
            <a:lstStyle/>
            <a:p>
              <a:pPr marL="285750" lvl="1" indent="-285750" algn="just" defTabSz="19113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r>
                <a:rPr lang="en-US" b="1" dirty="0">
                  <a:solidFill>
                    <a:schemeClr val="bg1"/>
                  </a:solidFill>
                  <a:latin typeface="Century" panose="02040604050505020304" pitchFamily="18" charset="0"/>
                </a:rPr>
                <a:t>We made this year</a:t>
              </a:r>
              <a:fld id="{7EFB86DD-637D-4FF5-A67B-6785D86C556C}" type="TxLink">
                <a:rPr lang="en-US" b="1" i="0" u="none" strike="noStrike" smtClean="0">
                  <a:solidFill>
                    <a:srgbClr val="FF0000"/>
                  </a:solidFill>
                  <a:latin typeface="Century" panose="02040604050505020304" pitchFamily="18" charset="0"/>
                  <a:ea typeface="Calibri"/>
                  <a:cs typeface="Calibri"/>
                </a:rPr>
                <a:pPr marL="285750" lvl="1" indent="-285750" algn="just" defTabSz="19113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Tx/>
                  <a:buChar char="•"/>
                </a:pPr>
                <a:t> $802,289.25 </a:t>
              </a:fld>
              <a:r>
                <a:rPr lang="en-US" b="1" i="0" u="none" strike="noStrike" dirty="0">
                  <a:solidFill>
                    <a:schemeClr val="bg1"/>
                  </a:solidFill>
                  <a:latin typeface="Century" panose="02040604050505020304" pitchFamily="18" charset="0"/>
                  <a:ea typeface="Calibri"/>
                  <a:cs typeface="Calibri"/>
                </a:rPr>
                <a:t>amount of money.</a:t>
              </a:r>
              <a:endParaRPr lang="en-US" b="1" dirty="0">
                <a:solidFill>
                  <a:schemeClr val="bg1"/>
                </a:solidFill>
                <a:latin typeface="Century" panose="020406040505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670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>
            <a:extLst>
              <a:ext uri="{FF2B5EF4-FFF2-40B4-BE49-F238E27FC236}">
                <a16:creationId xmlns:a16="http://schemas.microsoft.com/office/drawing/2014/main" id="{9FDD26E7-4024-9D00-F97A-1C1C127175C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391275" y="4381501"/>
            <a:ext cx="5800725" cy="2190751"/>
            <a:chOff x="1070232" y="2534168"/>
            <a:chExt cx="7507990" cy="2470777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0498FDCB-5D6D-47B9-B238-1718B9AEB29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70232" y="3548670"/>
              <a:ext cx="333165" cy="1357904"/>
              <a:chOff x="1070232" y="3548670"/>
              <a:chExt cx="333165" cy="1357904"/>
            </a:xfrm>
          </p:grpSpPr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1BC0176B-0686-4BF1-BA53-E777B0FD5D1D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070254" y="3876391"/>
                <a:ext cx="333143" cy="1030183"/>
                <a:chOff x="1070254" y="3876391"/>
                <a:chExt cx="333143" cy="1030183"/>
              </a:xfrm>
            </p:grpSpPr>
            <p:sp>
              <p:nvSpPr>
                <p:cNvPr id="11" name="Isosceles Triangle 10">
                  <a:extLst>
                    <a:ext uri="{FF2B5EF4-FFF2-40B4-BE49-F238E27FC236}">
                      <a16:creationId xmlns:a16="http://schemas.microsoft.com/office/drawing/2014/main" id="{C5B5B4A7-3EBE-4F63-8491-0CE95FE073EB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flipV="1">
                  <a:off x="1070254" y="4573431"/>
                  <a:ext cx="333143" cy="333143"/>
                </a:xfrm>
                <a:prstGeom prst="triangle">
                  <a:avLst/>
                </a:prstGeom>
                <a:solidFill>
                  <a:srgbClr val="F589B4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6041008E-3157-4854-A804-2EAE07237885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201201" y="3876391"/>
                  <a:ext cx="73129" cy="702851"/>
                </a:xfrm>
                <a:custGeom>
                  <a:avLst/>
                  <a:gdLst>
                    <a:gd name="connsiteX0" fmla="*/ 37336 w 73129"/>
                    <a:gd name="connsiteY0" fmla="*/ 701510 h 702851"/>
                    <a:gd name="connsiteX1" fmla="*/ 74673 w 73129"/>
                    <a:gd name="connsiteY1" fmla="*/ 705857 h 702851"/>
                    <a:gd name="connsiteX2" fmla="*/ 74673 w 73129"/>
                    <a:gd name="connsiteY2" fmla="*/ 0 h 702851"/>
                    <a:gd name="connsiteX3" fmla="*/ 37336 w 73129"/>
                    <a:gd name="connsiteY3" fmla="*/ 4347 h 702851"/>
                    <a:gd name="connsiteX4" fmla="*/ 0 w 73129"/>
                    <a:gd name="connsiteY4" fmla="*/ 0 h 702851"/>
                    <a:gd name="connsiteX5" fmla="*/ 0 w 73129"/>
                    <a:gd name="connsiteY5" fmla="*/ 705857 h 702851"/>
                    <a:gd name="connsiteX6" fmla="*/ 37336 w 73129"/>
                    <a:gd name="connsiteY6" fmla="*/ 701510 h 702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129" h="702851">
                      <a:moveTo>
                        <a:pt x="37336" y="701510"/>
                      </a:moveTo>
                      <a:cubicBezTo>
                        <a:pt x="50175" y="701510"/>
                        <a:pt x="62688" y="703054"/>
                        <a:pt x="74673" y="705857"/>
                      </a:cubicBezTo>
                      <a:lnTo>
                        <a:pt x="74673" y="0"/>
                      </a:lnTo>
                      <a:cubicBezTo>
                        <a:pt x="62688" y="2803"/>
                        <a:pt x="50175" y="4347"/>
                        <a:pt x="37336" y="4347"/>
                      </a:cubicBezTo>
                      <a:cubicBezTo>
                        <a:pt x="24498" y="4347"/>
                        <a:pt x="11985" y="2803"/>
                        <a:pt x="0" y="0"/>
                      </a:cubicBezTo>
                      <a:lnTo>
                        <a:pt x="0" y="705857"/>
                      </a:lnTo>
                      <a:cubicBezTo>
                        <a:pt x="12026" y="703054"/>
                        <a:pt x="24498" y="701510"/>
                        <a:pt x="37336" y="701510"/>
                      </a:cubicBezTo>
                      <a:close/>
                    </a:path>
                  </a:pathLst>
                </a:custGeom>
                <a:solidFill>
                  <a:srgbClr val="F589B4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BC889104-48DF-4A40-9006-A5E1EE21C23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70232" y="3548670"/>
                <a:ext cx="333143" cy="333143"/>
              </a:xfrm>
              <a:custGeom>
                <a:avLst/>
                <a:gdLst>
                  <a:gd name="connsiteX0" fmla="*/ 287353 w 333143"/>
                  <a:gd name="connsiteY0" fmla="*/ 119025 h 333143"/>
                  <a:gd name="connsiteX1" fmla="*/ 217631 w 333143"/>
                  <a:gd name="connsiteY1" fmla="*/ 287353 h 333143"/>
                  <a:gd name="connsiteX2" fmla="*/ 49303 w 333143"/>
                  <a:gd name="connsiteY2" fmla="*/ 217631 h 333143"/>
                  <a:gd name="connsiteX3" fmla="*/ 119025 w 333143"/>
                  <a:gd name="connsiteY3" fmla="*/ 49303 h 333143"/>
                  <a:gd name="connsiteX4" fmla="*/ 287353 w 333143"/>
                  <a:gd name="connsiteY4" fmla="*/ 119025 h 333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3143" h="333143">
                    <a:moveTo>
                      <a:pt x="287353" y="119025"/>
                    </a:moveTo>
                    <a:cubicBezTo>
                      <a:pt x="314582" y="184761"/>
                      <a:pt x="283366" y="260124"/>
                      <a:pt x="217631" y="287353"/>
                    </a:cubicBezTo>
                    <a:cubicBezTo>
                      <a:pt x="151895" y="314582"/>
                      <a:pt x="76532" y="283366"/>
                      <a:pt x="49303" y="217631"/>
                    </a:cubicBezTo>
                    <a:cubicBezTo>
                      <a:pt x="22074" y="151895"/>
                      <a:pt x="53289" y="76532"/>
                      <a:pt x="119025" y="49303"/>
                    </a:cubicBezTo>
                    <a:cubicBezTo>
                      <a:pt x="184761" y="22074"/>
                      <a:pt x="260124" y="53289"/>
                      <a:pt x="287353" y="119025"/>
                    </a:cubicBezTo>
                    <a:close/>
                  </a:path>
                </a:pathLst>
              </a:custGeom>
              <a:solidFill>
                <a:srgbClr val="F589B4"/>
              </a:solidFill>
              <a:ln w="4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D014971-C716-4354-9EAB-E71217072FB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67691" y="3623771"/>
              <a:ext cx="1137562" cy="182823"/>
            </a:xfrm>
            <a:custGeom>
              <a:avLst/>
              <a:gdLst>
                <a:gd name="connsiteX0" fmla="*/ 1141219 w 1137562"/>
                <a:gd name="connsiteY0" fmla="*/ 186398 h 182822"/>
                <a:gd name="connsiteX1" fmla="*/ 1110870 w 1137562"/>
                <a:gd name="connsiteY1" fmla="*/ 93199 h 182822"/>
                <a:gd name="connsiteX2" fmla="*/ 1141219 w 1137562"/>
                <a:gd name="connsiteY2" fmla="*/ 0 h 182822"/>
                <a:gd name="connsiteX3" fmla="*/ 0 w 1137562"/>
                <a:gd name="connsiteY3" fmla="*/ 0 h 182822"/>
                <a:gd name="connsiteX4" fmla="*/ 30349 w 1137562"/>
                <a:gd name="connsiteY4" fmla="*/ 93199 h 182822"/>
                <a:gd name="connsiteX5" fmla="*/ 0 w 1137562"/>
                <a:gd name="connsiteY5" fmla="*/ 186398 h 182822"/>
                <a:gd name="connsiteX6" fmla="*/ 1141219 w 1137562"/>
                <a:gd name="connsiteY6" fmla="*/ 186398 h 18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562" h="182822">
                  <a:moveTo>
                    <a:pt x="1141219" y="186398"/>
                  </a:moveTo>
                  <a:cubicBezTo>
                    <a:pt x="1122205" y="160193"/>
                    <a:pt x="1110870" y="128057"/>
                    <a:pt x="1110870" y="93199"/>
                  </a:cubicBezTo>
                  <a:cubicBezTo>
                    <a:pt x="1110870" y="58341"/>
                    <a:pt x="1122205" y="26205"/>
                    <a:pt x="1141219" y="0"/>
                  </a:cubicBezTo>
                  <a:lnTo>
                    <a:pt x="0" y="0"/>
                  </a:lnTo>
                  <a:cubicBezTo>
                    <a:pt x="19014" y="26205"/>
                    <a:pt x="30349" y="58341"/>
                    <a:pt x="30349" y="93199"/>
                  </a:cubicBezTo>
                  <a:cubicBezTo>
                    <a:pt x="30349" y="128057"/>
                    <a:pt x="19014" y="160193"/>
                    <a:pt x="0" y="186398"/>
                  </a:cubicBezTo>
                  <a:lnTo>
                    <a:pt x="1141219" y="186398"/>
                  </a:lnTo>
                  <a:close/>
                </a:path>
              </a:pathLst>
            </a:custGeom>
            <a:solidFill>
              <a:srgbClr val="737D92"/>
            </a:solidFill>
            <a:ln w="4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D79BC2E-337D-479C-AAB2-09DFF69D435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766608" y="3623771"/>
              <a:ext cx="1137562" cy="182823"/>
            </a:xfrm>
            <a:custGeom>
              <a:avLst/>
              <a:gdLst>
                <a:gd name="connsiteX0" fmla="*/ 1141219 w 1137562"/>
                <a:gd name="connsiteY0" fmla="*/ 186398 h 182822"/>
                <a:gd name="connsiteX1" fmla="*/ 1110870 w 1137562"/>
                <a:gd name="connsiteY1" fmla="*/ 93199 h 182822"/>
                <a:gd name="connsiteX2" fmla="*/ 1141219 w 1137562"/>
                <a:gd name="connsiteY2" fmla="*/ 0 h 182822"/>
                <a:gd name="connsiteX3" fmla="*/ 0 w 1137562"/>
                <a:gd name="connsiteY3" fmla="*/ 0 h 182822"/>
                <a:gd name="connsiteX4" fmla="*/ 30349 w 1137562"/>
                <a:gd name="connsiteY4" fmla="*/ 93199 h 182822"/>
                <a:gd name="connsiteX5" fmla="*/ 0 w 1137562"/>
                <a:gd name="connsiteY5" fmla="*/ 186398 h 182822"/>
                <a:gd name="connsiteX6" fmla="*/ 1141219 w 1137562"/>
                <a:gd name="connsiteY6" fmla="*/ 186398 h 18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562" h="182822">
                  <a:moveTo>
                    <a:pt x="1141219" y="186398"/>
                  </a:moveTo>
                  <a:cubicBezTo>
                    <a:pt x="1122205" y="160193"/>
                    <a:pt x="1110870" y="128057"/>
                    <a:pt x="1110870" y="93199"/>
                  </a:cubicBezTo>
                  <a:cubicBezTo>
                    <a:pt x="1110870" y="58341"/>
                    <a:pt x="1122205" y="26205"/>
                    <a:pt x="1141219" y="0"/>
                  </a:cubicBezTo>
                  <a:lnTo>
                    <a:pt x="0" y="0"/>
                  </a:lnTo>
                  <a:cubicBezTo>
                    <a:pt x="19014" y="26205"/>
                    <a:pt x="30349" y="58341"/>
                    <a:pt x="30349" y="93199"/>
                  </a:cubicBezTo>
                  <a:cubicBezTo>
                    <a:pt x="30349" y="128057"/>
                    <a:pt x="19014" y="160193"/>
                    <a:pt x="0" y="186398"/>
                  </a:cubicBezTo>
                  <a:lnTo>
                    <a:pt x="1141219" y="186398"/>
                  </a:lnTo>
                  <a:close/>
                </a:path>
              </a:pathLst>
            </a:custGeom>
            <a:solidFill>
              <a:srgbClr val="737D92"/>
            </a:solidFill>
            <a:ln w="4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90E884BE-9B88-4E68-BC83-586840B8D02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482815" y="2544629"/>
              <a:ext cx="308767" cy="1299464"/>
              <a:chOff x="2482815" y="2544629"/>
              <a:chExt cx="308767" cy="1299464"/>
            </a:xfrm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85D1AEF8-C0FC-45A8-8504-C28DCBDC9D51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2482815" y="2544629"/>
                <a:ext cx="308767" cy="1017186"/>
                <a:chOff x="2482815" y="2544629"/>
                <a:chExt cx="308767" cy="1017186"/>
              </a:xfrm>
            </p:grpSpPr>
            <p:sp>
              <p:nvSpPr>
                <p:cNvPr id="45" name="Isosceles Triangle 44">
                  <a:extLst>
                    <a:ext uri="{FF2B5EF4-FFF2-40B4-BE49-F238E27FC236}">
                      <a16:creationId xmlns:a16="http://schemas.microsoft.com/office/drawing/2014/main" id="{28D0D62D-71B3-462E-9154-548EF8847C19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482815" y="2544629"/>
                  <a:ext cx="308767" cy="308767"/>
                </a:xfrm>
                <a:prstGeom prst="triangle">
                  <a:avLst/>
                </a:prstGeom>
                <a:solidFill>
                  <a:srgbClr val="FFC931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016286D1-0101-43C2-86B4-57731E8A4D2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600402" y="2858964"/>
                  <a:ext cx="73129" cy="702851"/>
                </a:xfrm>
                <a:custGeom>
                  <a:avLst/>
                  <a:gdLst>
                    <a:gd name="connsiteX0" fmla="*/ 37336 w 73129"/>
                    <a:gd name="connsiteY0" fmla="*/ 4347 h 702851"/>
                    <a:gd name="connsiteX1" fmla="*/ 0 w 73129"/>
                    <a:gd name="connsiteY1" fmla="*/ 0 h 702851"/>
                    <a:gd name="connsiteX2" fmla="*/ 0 w 73129"/>
                    <a:gd name="connsiteY2" fmla="*/ 705857 h 702851"/>
                    <a:gd name="connsiteX3" fmla="*/ 37336 w 73129"/>
                    <a:gd name="connsiteY3" fmla="*/ 701510 h 702851"/>
                    <a:gd name="connsiteX4" fmla="*/ 74673 w 73129"/>
                    <a:gd name="connsiteY4" fmla="*/ 705857 h 702851"/>
                    <a:gd name="connsiteX5" fmla="*/ 74673 w 73129"/>
                    <a:gd name="connsiteY5" fmla="*/ 0 h 702851"/>
                    <a:gd name="connsiteX6" fmla="*/ 37336 w 73129"/>
                    <a:gd name="connsiteY6" fmla="*/ 4347 h 702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129" h="702851">
                      <a:moveTo>
                        <a:pt x="37336" y="4347"/>
                      </a:moveTo>
                      <a:cubicBezTo>
                        <a:pt x="24498" y="4347"/>
                        <a:pt x="11985" y="2803"/>
                        <a:pt x="0" y="0"/>
                      </a:cubicBezTo>
                      <a:lnTo>
                        <a:pt x="0" y="705857"/>
                      </a:lnTo>
                      <a:cubicBezTo>
                        <a:pt x="11985" y="703054"/>
                        <a:pt x="24498" y="701510"/>
                        <a:pt x="37336" y="701510"/>
                      </a:cubicBezTo>
                      <a:cubicBezTo>
                        <a:pt x="50175" y="701510"/>
                        <a:pt x="62688" y="703054"/>
                        <a:pt x="74673" y="705857"/>
                      </a:cubicBezTo>
                      <a:lnTo>
                        <a:pt x="74673" y="0"/>
                      </a:lnTo>
                      <a:cubicBezTo>
                        <a:pt x="62688" y="2803"/>
                        <a:pt x="50215" y="4347"/>
                        <a:pt x="37336" y="4347"/>
                      </a:cubicBezTo>
                      <a:close/>
                    </a:path>
                  </a:pathLst>
                </a:custGeom>
                <a:solidFill>
                  <a:srgbClr val="FFC931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4EBE9DD-FA2C-4C3F-BC8A-BD9E6805F13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508950" y="3588141"/>
                <a:ext cx="255952" cy="255952"/>
              </a:xfrm>
              <a:custGeom>
                <a:avLst/>
                <a:gdLst>
                  <a:gd name="connsiteX0" fmla="*/ 257658 w 255951"/>
                  <a:gd name="connsiteY0" fmla="*/ 128829 h 255951"/>
                  <a:gd name="connsiteX1" fmla="*/ 128829 w 255951"/>
                  <a:gd name="connsiteY1" fmla="*/ 257658 h 255951"/>
                  <a:gd name="connsiteX2" fmla="*/ 0 w 255951"/>
                  <a:gd name="connsiteY2" fmla="*/ 128829 h 255951"/>
                  <a:gd name="connsiteX3" fmla="*/ 128829 w 255951"/>
                  <a:gd name="connsiteY3" fmla="*/ 0 h 255951"/>
                  <a:gd name="connsiteX4" fmla="*/ 257658 w 255951"/>
                  <a:gd name="connsiteY4" fmla="*/ 128829 h 255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51" h="255951">
                    <a:moveTo>
                      <a:pt x="257658" y="128829"/>
                    </a:moveTo>
                    <a:cubicBezTo>
                      <a:pt x="257658" y="199967"/>
                      <a:pt x="199967" y="257658"/>
                      <a:pt x="128829" y="257658"/>
                    </a:cubicBezTo>
                    <a:cubicBezTo>
                      <a:pt x="57650" y="257658"/>
                      <a:pt x="0" y="199967"/>
                      <a:pt x="0" y="128829"/>
                    </a:cubicBezTo>
                    <a:cubicBezTo>
                      <a:pt x="0" y="57691"/>
                      <a:pt x="57691" y="0"/>
                      <a:pt x="128829" y="0"/>
                    </a:cubicBezTo>
                    <a:cubicBezTo>
                      <a:pt x="199967" y="0"/>
                      <a:pt x="257658" y="57650"/>
                      <a:pt x="257658" y="128829"/>
                    </a:cubicBezTo>
                    <a:close/>
                  </a:path>
                </a:pathLst>
              </a:custGeom>
              <a:solidFill>
                <a:srgbClr val="FFC931"/>
              </a:solidFill>
              <a:ln w="4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657775A3-9851-40F9-AF4C-AE152464613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257178" y="3914472"/>
              <a:ext cx="247772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1" dirty="0">
                  <a:solidFill>
                    <a:srgbClr val="F589B4"/>
                  </a:solidFill>
                  <a:latin typeface="Century" panose="02040604050505020304" pitchFamily="18" charset="0"/>
                </a:rPr>
                <a:t>the_greek_xxl </a:t>
              </a:r>
              <a:endParaRPr lang="en-US" sz="2000" b="1" i="1" dirty="0">
                <a:solidFill>
                  <a:srgbClr val="F589B4"/>
                </a:solidFill>
                <a:latin typeface="Century" panose="02040604050505020304" pitchFamily="18" charset="0"/>
                <a:ea typeface="Roboto" pitchFamily="2" charset="0"/>
              </a:endParaRP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079CAEC-2352-4C56-8F16-20F07093E83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782391" y="2954107"/>
              <a:ext cx="243415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1" dirty="0">
                  <a:solidFill>
                    <a:srgbClr val="FFC931"/>
                  </a:solidFill>
                  <a:latin typeface="Century" panose="02040604050505020304" pitchFamily="18" charset="0"/>
                </a:rPr>
                <a:t>ckn_alfredo_s </a:t>
              </a:r>
              <a:endParaRPr lang="en-US" sz="2000" b="1" i="1" dirty="0">
                <a:solidFill>
                  <a:srgbClr val="FFC931"/>
                </a:solidFill>
                <a:latin typeface="Century" panose="02040604050505020304" pitchFamily="18" charset="0"/>
                <a:ea typeface="Roboto" pitchFamily="2" charset="0"/>
              </a:endParaRP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FF79FB1D-EF95-4E0D-9B41-29273602497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637919" y="4319319"/>
              <a:ext cx="6870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0" u="none" strike="noStrike" dirty="0">
                  <a:solidFill>
                    <a:schemeClr val="bg1"/>
                  </a:solidFill>
                  <a:effectLst/>
                  <a:latin typeface="Century" panose="02040604050505020304" pitchFamily="18" charset="0"/>
                </a:rPr>
                <a:t>38</a:t>
              </a:r>
              <a:r>
                <a:rPr lang="en-US" sz="2000" b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</a:t>
              </a:r>
              <a:endParaRPr lang="en-US" sz="2000" b="1" dirty="0">
                <a:solidFill>
                  <a:schemeClr val="bg1"/>
                </a:solidFill>
                <a:latin typeface="Century" panose="02040604050505020304" pitchFamily="18" charset="0"/>
                <a:ea typeface="Roboto" pitchFamily="2" charset="0"/>
              </a:endParaRP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5E5EACF6-0BFA-4F46-8998-4C1BA17DBA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216433" y="4338369"/>
              <a:ext cx="7764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1" dirty="0">
                  <a:solidFill>
                    <a:schemeClr val="bg1"/>
                  </a:solidFill>
                  <a:latin typeface="Century" panose="02040604050505020304" pitchFamily="18" charset="0"/>
                  <a:ea typeface="Roboto" pitchFamily="2" charset="0"/>
                </a:rPr>
                <a:t>101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487C0B7D-03B3-42AB-96BD-F6996D8B2F7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950177" y="4604835"/>
              <a:ext cx="123519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b="1" i="1" dirty="0">
                  <a:solidFill>
                    <a:schemeClr val="bg1"/>
                  </a:solidFill>
                  <a:latin typeface="Century" panose="02040604050505020304" pitchFamily="18" charset="0"/>
                  <a:ea typeface="Roboto" pitchFamily="2" charset="0"/>
                </a:rPr>
                <a:t>155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C56D31B0-41EF-4E9A-9E04-5967AB250AE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906663" y="2623845"/>
              <a:ext cx="6870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0" u="none" strike="noStrike" dirty="0">
                  <a:solidFill>
                    <a:schemeClr val="bg1"/>
                  </a:solidFill>
                  <a:effectLst/>
                  <a:latin typeface="Century" panose="02040604050505020304" pitchFamily="18" charset="0"/>
                </a:rPr>
                <a:t>74</a:t>
              </a:r>
              <a:r>
                <a:rPr lang="en-US" sz="2000" b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</a:t>
              </a:r>
              <a:endParaRPr lang="en-US" sz="2000" b="1" dirty="0">
                <a:solidFill>
                  <a:schemeClr val="bg1"/>
                </a:solidFill>
                <a:latin typeface="Century" panose="02040604050505020304" pitchFamily="18" charset="0"/>
                <a:ea typeface="Roboto" pitchFamily="2" charset="0"/>
              </a:endParaRP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5076328F-AB76-4129-BE37-F6FB8351AA0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682219" y="2671470"/>
              <a:ext cx="75851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1" dirty="0">
                  <a:solidFill>
                    <a:schemeClr val="bg1"/>
                  </a:solidFill>
                  <a:latin typeface="Century" panose="02040604050505020304" pitchFamily="18" charset="0"/>
                  <a:ea typeface="Roboto" pitchFamily="2" charset="0"/>
                </a:rPr>
                <a:t>110</a:t>
              </a: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9DFEF91-59C2-51A9-2B77-EFEDA323F69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141338" y="3614246"/>
              <a:ext cx="1137562" cy="182823"/>
            </a:xfrm>
            <a:custGeom>
              <a:avLst/>
              <a:gdLst>
                <a:gd name="connsiteX0" fmla="*/ 1141219 w 1137562"/>
                <a:gd name="connsiteY0" fmla="*/ 186398 h 182822"/>
                <a:gd name="connsiteX1" fmla="*/ 1110871 w 1137562"/>
                <a:gd name="connsiteY1" fmla="*/ 93199 h 182822"/>
                <a:gd name="connsiteX2" fmla="*/ 1141219 w 1137562"/>
                <a:gd name="connsiteY2" fmla="*/ 0 h 182822"/>
                <a:gd name="connsiteX3" fmla="*/ 0 w 1137562"/>
                <a:gd name="connsiteY3" fmla="*/ 0 h 182822"/>
                <a:gd name="connsiteX4" fmla="*/ 30349 w 1137562"/>
                <a:gd name="connsiteY4" fmla="*/ 93199 h 182822"/>
                <a:gd name="connsiteX5" fmla="*/ 0 w 1137562"/>
                <a:gd name="connsiteY5" fmla="*/ 186398 h 182822"/>
                <a:gd name="connsiteX6" fmla="*/ 1141219 w 1137562"/>
                <a:gd name="connsiteY6" fmla="*/ 186398 h 18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562" h="182822">
                  <a:moveTo>
                    <a:pt x="1141219" y="186398"/>
                  </a:moveTo>
                  <a:cubicBezTo>
                    <a:pt x="1122205" y="160193"/>
                    <a:pt x="1110871" y="128057"/>
                    <a:pt x="1110871" y="93199"/>
                  </a:cubicBezTo>
                  <a:cubicBezTo>
                    <a:pt x="1110871" y="58341"/>
                    <a:pt x="1122205" y="26205"/>
                    <a:pt x="1141219" y="0"/>
                  </a:cubicBezTo>
                  <a:lnTo>
                    <a:pt x="0" y="0"/>
                  </a:lnTo>
                  <a:cubicBezTo>
                    <a:pt x="19014" y="26205"/>
                    <a:pt x="30349" y="58341"/>
                    <a:pt x="30349" y="93199"/>
                  </a:cubicBezTo>
                  <a:cubicBezTo>
                    <a:pt x="30349" y="128057"/>
                    <a:pt x="19014" y="160193"/>
                    <a:pt x="0" y="186398"/>
                  </a:cubicBezTo>
                  <a:lnTo>
                    <a:pt x="1141219" y="186398"/>
                  </a:lnTo>
                  <a:close/>
                </a:path>
              </a:pathLst>
            </a:custGeom>
            <a:solidFill>
              <a:srgbClr val="737D92"/>
            </a:solidFill>
            <a:ln w="4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F16806CB-6F29-19CB-63B4-79C9F1FBD88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40215" y="3614246"/>
              <a:ext cx="1137562" cy="182823"/>
            </a:xfrm>
            <a:custGeom>
              <a:avLst/>
              <a:gdLst>
                <a:gd name="connsiteX0" fmla="*/ 1141259 w 1137562"/>
                <a:gd name="connsiteY0" fmla="*/ 186398 h 182822"/>
                <a:gd name="connsiteX1" fmla="*/ 1110911 w 1137562"/>
                <a:gd name="connsiteY1" fmla="*/ 93199 h 182822"/>
                <a:gd name="connsiteX2" fmla="*/ 1141259 w 1137562"/>
                <a:gd name="connsiteY2" fmla="*/ 0 h 182822"/>
                <a:gd name="connsiteX3" fmla="*/ 0 w 1137562"/>
                <a:gd name="connsiteY3" fmla="*/ 0 h 182822"/>
                <a:gd name="connsiteX4" fmla="*/ 30348 w 1137562"/>
                <a:gd name="connsiteY4" fmla="*/ 93199 h 182822"/>
                <a:gd name="connsiteX5" fmla="*/ 0 w 1137562"/>
                <a:gd name="connsiteY5" fmla="*/ 186398 h 182822"/>
                <a:gd name="connsiteX6" fmla="*/ 1141259 w 1137562"/>
                <a:gd name="connsiteY6" fmla="*/ 186398 h 18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562" h="182822">
                  <a:moveTo>
                    <a:pt x="1141259" y="186398"/>
                  </a:moveTo>
                  <a:cubicBezTo>
                    <a:pt x="1122246" y="160193"/>
                    <a:pt x="1110911" y="128057"/>
                    <a:pt x="1110911" y="93199"/>
                  </a:cubicBezTo>
                  <a:cubicBezTo>
                    <a:pt x="1110911" y="58341"/>
                    <a:pt x="1122246" y="26205"/>
                    <a:pt x="1141259" y="0"/>
                  </a:cubicBezTo>
                  <a:lnTo>
                    <a:pt x="0" y="0"/>
                  </a:lnTo>
                  <a:cubicBezTo>
                    <a:pt x="19013" y="26205"/>
                    <a:pt x="30348" y="58341"/>
                    <a:pt x="30348" y="93199"/>
                  </a:cubicBezTo>
                  <a:cubicBezTo>
                    <a:pt x="30348" y="128057"/>
                    <a:pt x="19013" y="160193"/>
                    <a:pt x="0" y="186398"/>
                  </a:cubicBezTo>
                  <a:lnTo>
                    <a:pt x="1141259" y="186398"/>
                  </a:lnTo>
                  <a:close/>
                </a:path>
              </a:pathLst>
            </a:custGeom>
            <a:solidFill>
              <a:srgbClr val="737D92"/>
            </a:solidFill>
            <a:ln w="4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06A388F4-294E-39C3-45D1-107C5A3B8924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853062" y="3578616"/>
              <a:ext cx="308767" cy="1307114"/>
              <a:chOff x="3881637" y="3588141"/>
              <a:chExt cx="308767" cy="1307114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C3FABC35-A233-E6DC-EC92-99A502A9980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3881637" y="3876391"/>
                <a:ext cx="308767" cy="1018864"/>
                <a:chOff x="3881637" y="3876391"/>
                <a:chExt cx="308767" cy="1018864"/>
              </a:xfrm>
            </p:grpSpPr>
            <p:sp>
              <p:nvSpPr>
                <p:cNvPr id="99" name="Isosceles Triangle 98">
                  <a:extLst>
                    <a:ext uri="{FF2B5EF4-FFF2-40B4-BE49-F238E27FC236}">
                      <a16:creationId xmlns:a16="http://schemas.microsoft.com/office/drawing/2014/main" id="{6A206766-2CC1-D919-CBA7-ECB0B135B53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flipV="1">
                  <a:off x="3881637" y="4586488"/>
                  <a:ext cx="308767" cy="308767"/>
                </a:xfrm>
                <a:prstGeom prst="triangle">
                  <a:avLst/>
                </a:prstGeom>
                <a:solidFill>
                  <a:srgbClr val="69B7D5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D0D6E37A-DEB3-1714-B307-989713DF22C6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999319" y="3876391"/>
                  <a:ext cx="73129" cy="702851"/>
                </a:xfrm>
                <a:custGeom>
                  <a:avLst/>
                  <a:gdLst>
                    <a:gd name="connsiteX0" fmla="*/ 37336 w 73129"/>
                    <a:gd name="connsiteY0" fmla="*/ 701510 h 702851"/>
                    <a:gd name="connsiteX1" fmla="*/ 74673 w 73129"/>
                    <a:gd name="connsiteY1" fmla="*/ 705857 h 702851"/>
                    <a:gd name="connsiteX2" fmla="*/ 74673 w 73129"/>
                    <a:gd name="connsiteY2" fmla="*/ 0 h 702851"/>
                    <a:gd name="connsiteX3" fmla="*/ 37336 w 73129"/>
                    <a:gd name="connsiteY3" fmla="*/ 4347 h 702851"/>
                    <a:gd name="connsiteX4" fmla="*/ 0 w 73129"/>
                    <a:gd name="connsiteY4" fmla="*/ 0 h 702851"/>
                    <a:gd name="connsiteX5" fmla="*/ 0 w 73129"/>
                    <a:gd name="connsiteY5" fmla="*/ 705857 h 702851"/>
                    <a:gd name="connsiteX6" fmla="*/ 37336 w 73129"/>
                    <a:gd name="connsiteY6" fmla="*/ 701510 h 702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129" h="702851">
                      <a:moveTo>
                        <a:pt x="37336" y="701510"/>
                      </a:moveTo>
                      <a:cubicBezTo>
                        <a:pt x="50175" y="701510"/>
                        <a:pt x="62688" y="703054"/>
                        <a:pt x="74673" y="705857"/>
                      </a:cubicBezTo>
                      <a:lnTo>
                        <a:pt x="74673" y="0"/>
                      </a:lnTo>
                      <a:cubicBezTo>
                        <a:pt x="62688" y="2803"/>
                        <a:pt x="50175" y="4347"/>
                        <a:pt x="37336" y="4347"/>
                      </a:cubicBezTo>
                      <a:cubicBezTo>
                        <a:pt x="24498" y="4347"/>
                        <a:pt x="11985" y="2803"/>
                        <a:pt x="0" y="0"/>
                      </a:cubicBezTo>
                      <a:lnTo>
                        <a:pt x="0" y="705857"/>
                      </a:lnTo>
                      <a:cubicBezTo>
                        <a:pt x="12026" y="703054"/>
                        <a:pt x="24498" y="701510"/>
                        <a:pt x="37336" y="701510"/>
                      </a:cubicBezTo>
                      <a:close/>
                    </a:path>
                  </a:pathLst>
                </a:custGeom>
                <a:solidFill>
                  <a:srgbClr val="69B7D5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D3BDBF5A-ECCC-44AA-37D9-46885A00EA8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07868" y="3588141"/>
                <a:ext cx="255952" cy="255952"/>
              </a:xfrm>
              <a:custGeom>
                <a:avLst/>
                <a:gdLst>
                  <a:gd name="connsiteX0" fmla="*/ 257658 w 255951"/>
                  <a:gd name="connsiteY0" fmla="*/ 128829 h 255951"/>
                  <a:gd name="connsiteX1" fmla="*/ 128829 w 255951"/>
                  <a:gd name="connsiteY1" fmla="*/ 257658 h 255951"/>
                  <a:gd name="connsiteX2" fmla="*/ 0 w 255951"/>
                  <a:gd name="connsiteY2" fmla="*/ 128829 h 255951"/>
                  <a:gd name="connsiteX3" fmla="*/ 128829 w 255951"/>
                  <a:gd name="connsiteY3" fmla="*/ 0 h 255951"/>
                  <a:gd name="connsiteX4" fmla="*/ 257658 w 255951"/>
                  <a:gd name="connsiteY4" fmla="*/ 128829 h 255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5951" h="255951">
                    <a:moveTo>
                      <a:pt x="257658" y="128829"/>
                    </a:moveTo>
                    <a:cubicBezTo>
                      <a:pt x="257658" y="199967"/>
                      <a:pt x="199967" y="257658"/>
                      <a:pt x="128829" y="257658"/>
                    </a:cubicBezTo>
                    <a:cubicBezTo>
                      <a:pt x="57650" y="257658"/>
                      <a:pt x="0" y="199967"/>
                      <a:pt x="0" y="128829"/>
                    </a:cubicBezTo>
                    <a:cubicBezTo>
                      <a:pt x="0" y="57691"/>
                      <a:pt x="57691" y="0"/>
                      <a:pt x="128829" y="0"/>
                    </a:cubicBezTo>
                    <a:cubicBezTo>
                      <a:pt x="199967" y="0"/>
                      <a:pt x="257658" y="57650"/>
                      <a:pt x="257658" y="128829"/>
                    </a:cubicBezTo>
                    <a:close/>
                  </a:path>
                </a:pathLst>
              </a:custGeom>
              <a:solidFill>
                <a:srgbClr val="69B7D5"/>
              </a:solidFill>
              <a:ln w="4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EB80C340-B94D-763C-0A56-0512FFAFC8D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5255408" y="2534168"/>
              <a:ext cx="309973" cy="1327523"/>
              <a:chOff x="5283983" y="2543693"/>
              <a:chExt cx="309973" cy="1327523"/>
            </a:xfrm>
          </p:grpSpPr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1808183C-0923-5454-B135-30A408CDAA9B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283983" y="2543693"/>
                <a:ext cx="308767" cy="1018122"/>
                <a:chOff x="5283983" y="2543693"/>
                <a:chExt cx="308767" cy="1018122"/>
              </a:xfrm>
            </p:grpSpPr>
            <p:sp>
              <p:nvSpPr>
                <p:cNvPr id="104" name="Isosceles Triangle 103">
                  <a:extLst>
                    <a:ext uri="{FF2B5EF4-FFF2-40B4-BE49-F238E27FC236}">
                      <a16:creationId xmlns:a16="http://schemas.microsoft.com/office/drawing/2014/main" id="{3B26CD3D-C21D-DD96-9A20-74224FEFAD2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283983" y="2543693"/>
                  <a:ext cx="308767" cy="308767"/>
                </a:xfrm>
                <a:prstGeom prst="triangle">
                  <a:avLst/>
                </a:prstGeom>
                <a:solidFill>
                  <a:srgbClr val="F5715D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281C005F-7F7B-6926-95E9-6F73CB8DBF76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402625" y="2858964"/>
                  <a:ext cx="73129" cy="702851"/>
                </a:xfrm>
                <a:custGeom>
                  <a:avLst/>
                  <a:gdLst>
                    <a:gd name="connsiteX0" fmla="*/ 37336 w 73129"/>
                    <a:gd name="connsiteY0" fmla="*/ 4347 h 702851"/>
                    <a:gd name="connsiteX1" fmla="*/ 0 w 73129"/>
                    <a:gd name="connsiteY1" fmla="*/ 0 h 702851"/>
                    <a:gd name="connsiteX2" fmla="*/ 0 w 73129"/>
                    <a:gd name="connsiteY2" fmla="*/ 705857 h 702851"/>
                    <a:gd name="connsiteX3" fmla="*/ 37336 w 73129"/>
                    <a:gd name="connsiteY3" fmla="*/ 701510 h 702851"/>
                    <a:gd name="connsiteX4" fmla="*/ 74673 w 73129"/>
                    <a:gd name="connsiteY4" fmla="*/ 705857 h 702851"/>
                    <a:gd name="connsiteX5" fmla="*/ 74673 w 73129"/>
                    <a:gd name="connsiteY5" fmla="*/ 0 h 702851"/>
                    <a:gd name="connsiteX6" fmla="*/ 37336 w 73129"/>
                    <a:gd name="connsiteY6" fmla="*/ 4347 h 702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129" h="702851">
                      <a:moveTo>
                        <a:pt x="37336" y="4347"/>
                      </a:moveTo>
                      <a:cubicBezTo>
                        <a:pt x="24498" y="4347"/>
                        <a:pt x="11985" y="2803"/>
                        <a:pt x="0" y="0"/>
                      </a:cubicBezTo>
                      <a:lnTo>
                        <a:pt x="0" y="705857"/>
                      </a:lnTo>
                      <a:cubicBezTo>
                        <a:pt x="11985" y="703054"/>
                        <a:pt x="24498" y="701510"/>
                        <a:pt x="37336" y="701510"/>
                      </a:cubicBezTo>
                      <a:cubicBezTo>
                        <a:pt x="50175" y="701510"/>
                        <a:pt x="62688" y="703054"/>
                        <a:pt x="74673" y="705857"/>
                      </a:cubicBezTo>
                      <a:lnTo>
                        <a:pt x="74673" y="0"/>
                      </a:lnTo>
                      <a:cubicBezTo>
                        <a:pt x="62647" y="2803"/>
                        <a:pt x="50175" y="4347"/>
                        <a:pt x="37336" y="4347"/>
                      </a:cubicBezTo>
                      <a:close/>
                    </a:path>
                  </a:pathLst>
                </a:custGeom>
                <a:solidFill>
                  <a:srgbClr val="F5715D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D6882C15-D0C0-7BD0-7FD7-F2E8F75227E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285189" y="3562449"/>
                <a:ext cx="308767" cy="308767"/>
              </a:xfrm>
              <a:custGeom>
                <a:avLst/>
                <a:gdLst>
                  <a:gd name="connsiteX0" fmla="*/ 183903 w 308766"/>
                  <a:gd name="connsiteY0" fmla="*/ 29218 h 308766"/>
                  <a:gd name="connsiteX1" fmla="*/ 280151 w 308766"/>
                  <a:gd name="connsiteY1" fmla="*/ 183903 h 308766"/>
                  <a:gd name="connsiteX2" fmla="*/ 125467 w 308766"/>
                  <a:gd name="connsiteY2" fmla="*/ 280151 h 308766"/>
                  <a:gd name="connsiteX3" fmla="*/ 29218 w 308766"/>
                  <a:gd name="connsiteY3" fmla="*/ 125466 h 308766"/>
                  <a:gd name="connsiteX4" fmla="*/ 183903 w 308766"/>
                  <a:gd name="connsiteY4" fmla="*/ 29218 h 308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766" h="308766">
                    <a:moveTo>
                      <a:pt x="183903" y="29218"/>
                    </a:moveTo>
                    <a:cubicBezTo>
                      <a:pt x="253197" y="45355"/>
                      <a:pt x="296288" y="114610"/>
                      <a:pt x="280151" y="183903"/>
                    </a:cubicBezTo>
                    <a:cubicBezTo>
                      <a:pt x="264015" y="253196"/>
                      <a:pt x="194760" y="296288"/>
                      <a:pt x="125467" y="280151"/>
                    </a:cubicBezTo>
                    <a:cubicBezTo>
                      <a:pt x="56173" y="264014"/>
                      <a:pt x="13082" y="194759"/>
                      <a:pt x="29218" y="125466"/>
                    </a:cubicBezTo>
                    <a:cubicBezTo>
                      <a:pt x="45355" y="56173"/>
                      <a:pt x="114610" y="13081"/>
                      <a:pt x="183903" y="29218"/>
                    </a:cubicBezTo>
                    <a:close/>
                  </a:path>
                </a:pathLst>
              </a:custGeom>
              <a:solidFill>
                <a:srgbClr val="F5715D"/>
              </a:solidFill>
              <a:ln w="4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E8F9CA43-A14B-98F0-7CF3-1D0DE8DE0DC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643317" y="3540368"/>
              <a:ext cx="333143" cy="1318941"/>
              <a:chOff x="6671892" y="3549893"/>
              <a:chExt cx="333143" cy="1318941"/>
            </a:xfrm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5A6362C6-B72B-9A91-294B-32FD545DE209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6710049" y="3876391"/>
                <a:ext cx="255952" cy="992443"/>
                <a:chOff x="6710049" y="3876391"/>
                <a:chExt cx="255952" cy="992443"/>
              </a:xfrm>
            </p:grpSpPr>
            <p:sp>
              <p:nvSpPr>
                <p:cNvPr id="109" name="Isosceles Triangle 108">
                  <a:extLst>
                    <a:ext uri="{FF2B5EF4-FFF2-40B4-BE49-F238E27FC236}">
                      <a16:creationId xmlns:a16="http://schemas.microsoft.com/office/drawing/2014/main" id="{E12A24CA-F0FE-4D83-C3BA-98A379C2D5B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flipV="1">
                  <a:off x="6710049" y="4612882"/>
                  <a:ext cx="255952" cy="255952"/>
                </a:xfrm>
                <a:prstGeom prst="triangle">
                  <a:avLst/>
                </a:prstGeom>
                <a:solidFill>
                  <a:srgbClr val="BD63B0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8B37EE70-F678-B7D4-CE39-BFC00725D39D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6801542" y="3876391"/>
                  <a:ext cx="73129" cy="702851"/>
                </a:xfrm>
                <a:custGeom>
                  <a:avLst/>
                  <a:gdLst>
                    <a:gd name="connsiteX0" fmla="*/ 37337 w 73129"/>
                    <a:gd name="connsiteY0" fmla="*/ 701510 h 702851"/>
                    <a:gd name="connsiteX1" fmla="*/ 74673 w 73129"/>
                    <a:gd name="connsiteY1" fmla="*/ 705857 h 702851"/>
                    <a:gd name="connsiteX2" fmla="*/ 74673 w 73129"/>
                    <a:gd name="connsiteY2" fmla="*/ 0 h 702851"/>
                    <a:gd name="connsiteX3" fmla="*/ 37337 w 73129"/>
                    <a:gd name="connsiteY3" fmla="*/ 4347 h 702851"/>
                    <a:gd name="connsiteX4" fmla="*/ 0 w 73129"/>
                    <a:gd name="connsiteY4" fmla="*/ 0 h 702851"/>
                    <a:gd name="connsiteX5" fmla="*/ 0 w 73129"/>
                    <a:gd name="connsiteY5" fmla="*/ 705857 h 702851"/>
                    <a:gd name="connsiteX6" fmla="*/ 37337 w 73129"/>
                    <a:gd name="connsiteY6" fmla="*/ 701510 h 702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129" h="702851">
                      <a:moveTo>
                        <a:pt x="37337" y="701510"/>
                      </a:moveTo>
                      <a:cubicBezTo>
                        <a:pt x="50175" y="701510"/>
                        <a:pt x="62688" y="703054"/>
                        <a:pt x="74673" y="705857"/>
                      </a:cubicBezTo>
                      <a:lnTo>
                        <a:pt x="74673" y="0"/>
                      </a:lnTo>
                      <a:cubicBezTo>
                        <a:pt x="62647" y="2803"/>
                        <a:pt x="50175" y="4347"/>
                        <a:pt x="37337" y="4347"/>
                      </a:cubicBezTo>
                      <a:cubicBezTo>
                        <a:pt x="24498" y="4347"/>
                        <a:pt x="11985" y="2803"/>
                        <a:pt x="0" y="0"/>
                      </a:cubicBezTo>
                      <a:lnTo>
                        <a:pt x="0" y="705857"/>
                      </a:lnTo>
                      <a:cubicBezTo>
                        <a:pt x="11985" y="703054"/>
                        <a:pt x="24458" y="701510"/>
                        <a:pt x="37337" y="701510"/>
                      </a:cubicBezTo>
                      <a:close/>
                    </a:path>
                  </a:pathLst>
                </a:custGeom>
                <a:solidFill>
                  <a:srgbClr val="BD63B0"/>
                </a:solidFill>
                <a:ln w="406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AAAB1B8-C863-6174-6680-DFC2F75AA75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671892" y="3549893"/>
                <a:ext cx="333143" cy="333143"/>
              </a:xfrm>
              <a:custGeom>
                <a:avLst/>
                <a:gdLst>
                  <a:gd name="connsiteX0" fmla="*/ 286863 w 333143"/>
                  <a:gd name="connsiteY0" fmla="*/ 120004 h 333143"/>
                  <a:gd name="connsiteX1" fmla="*/ 213715 w 333143"/>
                  <a:gd name="connsiteY1" fmla="*/ 286863 h 333143"/>
                  <a:gd name="connsiteX2" fmla="*/ 46855 w 333143"/>
                  <a:gd name="connsiteY2" fmla="*/ 213714 h 333143"/>
                  <a:gd name="connsiteX3" fmla="*/ 120004 w 333143"/>
                  <a:gd name="connsiteY3" fmla="*/ 46855 h 333143"/>
                  <a:gd name="connsiteX4" fmla="*/ 286863 w 333143"/>
                  <a:gd name="connsiteY4" fmla="*/ 120004 h 333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3143" h="333143">
                    <a:moveTo>
                      <a:pt x="286863" y="120004"/>
                    </a:moveTo>
                    <a:cubicBezTo>
                      <a:pt x="312741" y="186281"/>
                      <a:pt x="279991" y="260986"/>
                      <a:pt x="213715" y="286863"/>
                    </a:cubicBezTo>
                    <a:cubicBezTo>
                      <a:pt x="147438" y="312741"/>
                      <a:pt x="72733" y="279991"/>
                      <a:pt x="46855" y="213714"/>
                    </a:cubicBezTo>
                    <a:cubicBezTo>
                      <a:pt x="20978" y="147438"/>
                      <a:pt x="53728" y="72732"/>
                      <a:pt x="120004" y="46855"/>
                    </a:cubicBezTo>
                    <a:cubicBezTo>
                      <a:pt x="186281" y="20978"/>
                      <a:pt x="260986" y="53728"/>
                      <a:pt x="286863" y="120004"/>
                    </a:cubicBezTo>
                    <a:close/>
                  </a:path>
                </a:pathLst>
              </a:custGeom>
              <a:solidFill>
                <a:srgbClr val="BD63B0"/>
              </a:solidFill>
              <a:ln w="4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841ABEED-0ECE-FD20-310F-7C54672399D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6912389" y="3305398"/>
              <a:ext cx="1505564" cy="800356"/>
              <a:chOff x="9769889" y="3314923"/>
              <a:chExt cx="1505564" cy="800356"/>
            </a:xfrm>
          </p:grpSpPr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028CB14-8C62-45D2-12E9-5D1AF06D71BC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769889" y="3623771"/>
                <a:ext cx="1137562" cy="182823"/>
              </a:xfrm>
              <a:custGeom>
                <a:avLst/>
                <a:gdLst>
                  <a:gd name="connsiteX0" fmla="*/ 1141259 w 1137562"/>
                  <a:gd name="connsiteY0" fmla="*/ 186398 h 182822"/>
                  <a:gd name="connsiteX1" fmla="*/ 1110911 w 1137562"/>
                  <a:gd name="connsiteY1" fmla="*/ 93199 h 182822"/>
                  <a:gd name="connsiteX2" fmla="*/ 1141259 w 1137562"/>
                  <a:gd name="connsiteY2" fmla="*/ 0 h 182822"/>
                  <a:gd name="connsiteX3" fmla="*/ 0 w 1137562"/>
                  <a:gd name="connsiteY3" fmla="*/ 0 h 182822"/>
                  <a:gd name="connsiteX4" fmla="*/ 30348 w 1137562"/>
                  <a:gd name="connsiteY4" fmla="*/ 93199 h 182822"/>
                  <a:gd name="connsiteX5" fmla="*/ 0 w 1137562"/>
                  <a:gd name="connsiteY5" fmla="*/ 186398 h 182822"/>
                  <a:gd name="connsiteX6" fmla="*/ 1141259 w 1137562"/>
                  <a:gd name="connsiteY6" fmla="*/ 186398 h 182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7562" h="182822">
                    <a:moveTo>
                      <a:pt x="1141259" y="186398"/>
                    </a:moveTo>
                    <a:cubicBezTo>
                      <a:pt x="1122246" y="160193"/>
                      <a:pt x="1110911" y="128057"/>
                      <a:pt x="1110911" y="93199"/>
                    </a:cubicBezTo>
                    <a:cubicBezTo>
                      <a:pt x="1110911" y="58341"/>
                      <a:pt x="1122246" y="26205"/>
                      <a:pt x="1141259" y="0"/>
                    </a:cubicBezTo>
                    <a:lnTo>
                      <a:pt x="0" y="0"/>
                    </a:lnTo>
                    <a:cubicBezTo>
                      <a:pt x="19013" y="26205"/>
                      <a:pt x="30348" y="58341"/>
                      <a:pt x="30348" y="93199"/>
                    </a:cubicBezTo>
                    <a:cubicBezTo>
                      <a:pt x="30348" y="128057"/>
                      <a:pt x="19013" y="160193"/>
                      <a:pt x="0" y="186398"/>
                    </a:cubicBezTo>
                    <a:lnTo>
                      <a:pt x="1141259" y="186398"/>
                    </a:lnTo>
                    <a:close/>
                  </a:path>
                </a:pathLst>
              </a:custGeom>
              <a:solidFill>
                <a:srgbClr val="737D92"/>
              </a:solidFill>
              <a:ln w="4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0594209-95B3-411B-D4AF-F1AC47E662C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867199" y="3548495"/>
                <a:ext cx="333143" cy="333143"/>
              </a:xfrm>
              <a:custGeom>
                <a:avLst/>
                <a:gdLst>
                  <a:gd name="connsiteX0" fmla="*/ 287353 w 333143"/>
                  <a:gd name="connsiteY0" fmla="*/ 119025 h 333143"/>
                  <a:gd name="connsiteX1" fmla="*/ 217631 w 333143"/>
                  <a:gd name="connsiteY1" fmla="*/ 287353 h 333143"/>
                  <a:gd name="connsiteX2" fmla="*/ 49303 w 333143"/>
                  <a:gd name="connsiteY2" fmla="*/ 217631 h 333143"/>
                  <a:gd name="connsiteX3" fmla="*/ 119025 w 333143"/>
                  <a:gd name="connsiteY3" fmla="*/ 49303 h 333143"/>
                  <a:gd name="connsiteX4" fmla="*/ 287353 w 333143"/>
                  <a:gd name="connsiteY4" fmla="*/ 119025 h 333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3143" h="333143">
                    <a:moveTo>
                      <a:pt x="287353" y="119025"/>
                    </a:moveTo>
                    <a:cubicBezTo>
                      <a:pt x="314582" y="184761"/>
                      <a:pt x="283367" y="260124"/>
                      <a:pt x="217631" y="287353"/>
                    </a:cubicBezTo>
                    <a:cubicBezTo>
                      <a:pt x="151895" y="314582"/>
                      <a:pt x="76532" y="283366"/>
                      <a:pt x="49303" y="217631"/>
                    </a:cubicBezTo>
                    <a:cubicBezTo>
                      <a:pt x="22074" y="151895"/>
                      <a:pt x="53290" y="76532"/>
                      <a:pt x="119025" y="49303"/>
                    </a:cubicBezTo>
                    <a:cubicBezTo>
                      <a:pt x="184761" y="22073"/>
                      <a:pt x="260124" y="53289"/>
                      <a:pt x="287353" y="119025"/>
                    </a:cubicBezTo>
                    <a:close/>
                  </a:path>
                </a:pathLst>
              </a:custGeom>
              <a:solidFill>
                <a:srgbClr val="FFFF00"/>
              </a:solidFill>
              <a:ln w="4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8911609E-10E5-5C4E-1C7F-15ED4FDDB6E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0804177" y="3314923"/>
                <a:ext cx="471276" cy="800356"/>
              </a:xfrm>
              <a:custGeom>
                <a:avLst/>
                <a:gdLst>
                  <a:gd name="connsiteX0" fmla="*/ 451125 w 471275"/>
                  <a:gd name="connsiteY0" fmla="*/ 352279 h 800356"/>
                  <a:gd name="connsiteX1" fmla="*/ 119322 w 471275"/>
                  <a:gd name="connsiteY1" fmla="*/ 20476 h 800356"/>
                  <a:gd name="connsiteX2" fmla="*/ 20517 w 471275"/>
                  <a:gd name="connsiteY2" fmla="*/ 20476 h 800356"/>
                  <a:gd name="connsiteX3" fmla="*/ 20476 w 471275"/>
                  <a:gd name="connsiteY3" fmla="*/ 20517 h 800356"/>
                  <a:gd name="connsiteX4" fmla="*/ 20476 w 471275"/>
                  <a:gd name="connsiteY4" fmla="*/ 119322 h 800356"/>
                  <a:gd name="connsiteX5" fmla="*/ 157146 w 471275"/>
                  <a:gd name="connsiteY5" fmla="*/ 255992 h 800356"/>
                  <a:gd name="connsiteX6" fmla="*/ 231129 w 471275"/>
                  <a:gd name="connsiteY6" fmla="*/ 238279 h 800356"/>
                  <a:gd name="connsiteX7" fmla="*/ 394896 w 471275"/>
                  <a:gd name="connsiteY7" fmla="*/ 402047 h 800356"/>
                  <a:gd name="connsiteX8" fmla="*/ 231129 w 471275"/>
                  <a:gd name="connsiteY8" fmla="*/ 565815 h 800356"/>
                  <a:gd name="connsiteX9" fmla="*/ 157146 w 471275"/>
                  <a:gd name="connsiteY9" fmla="*/ 548102 h 800356"/>
                  <a:gd name="connsiteX10" fmla="*/ 20476 w 471275"/>
                  <a:gd name="connsiteY10" fmla="*/ 684772 h 800356"/>
                  <a:gd name="connsiteX11" fmla="*/ 20476 w 471275"/>
                  <a:gd name="connsiteY11" fmla="*/ 783577 h 800356"/>
                  <a:gd name="connsiteX12" fmla="*/ 20517 w 471275"/>
                  <a:gd name="connsiteY12" fmla="*/ 783618 h 800356"/>
                  <a:gd name="connsiteX13" fmla="*/ 119322 w 471275"/>
                  <a:gd name="connsiteY13" fmla="*/ 783618 h 800356"/>
                  <a:gd name="connsiteX14" fmla="*/ 451125 w 471275"/>
                  <a:gd name="connsiteY14" fmla="*/ 451815 h 800356"/>
                  <a:gd name="connsiteX15" fmla="*/ 471560 w 471275"/>
                  <a:gd name="connsiteY15" fmla="*/ 402047 h 800356"/>
                  <a:gd name="connsiteX16" fmla="*/ 451125 w 471275"/>
                  <a:gd name="connsiteY16" fmla="*/ 352279 h 80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1275" h="800356">
                    <a:moveTo>
                      <a:pt x="451125" y="352279"/>
                    </a:moveTo>
                    <a:lnTo>
                      <a:pt x="119322" y="20476"/>
                    </a:lnTo>
                    <a:cubicBezTo>
                      <a:pt x="92062" y="-6825"/>
                      <a:pt x="47818" y="-6825"/>
                      <a:pt x="20517" y="20476"/>
                    </a:cubicBezTo>
                    <a:lnTo>
                      <a:pt x="20476" y="20517"/>
                    </a:lnTo>
                    <a:cubicBezTo>
                      <a:pt x="-6825" y="47818"/>
                      <a:pt x="-6825" y="92061"/>
                      <a:pt x="20476" y="119322"/>
                    </a:cubicBezTo>
                    <a:lnTo>
                      <a:pt x="157146" y="255992"/>
                    </a:lnTo>
                    <a:cubicBezTo>
                      <a:pt x="179370" y="244698"/>
                      <a:pt x="204518" y="238279"/>
                      <a:pt x="231129" y="238279"/>
                    </a:cubicBezTo>
                    <a:cubicBezTo>
                      <a:pt x="321443" y="238279"/>
                      <a:pt x="394896" y="311733"/>
                      <a:pt x="394896" y="402047"/>
                    </a:cubicBezTo>
                    <a:cubicBezTo>
                      <a:pt x="394896" y="492361"/>
                      <a:pt x="321443" y="565815"/>
                      <a:pt x="231129" y="565815"/>
                    </a:cubicBezTo>
                    <a:cubicBezTo>
                      <a:pt x="204518" y="565815"/>
                      <a:pt x="179410" y="559396"/>
                      <a:pt x="157146" y="548102"/>
                    </a:cubicBezTo>
                    <a:lnTo>
                      <a:pt x="20476" y="684772"/>
                    </a:lnTo>
                    <a:cubicBezTo>
                      <a:pt x="-6825" y="712033"/>
                      <a:pt x="-6825" y="756276"/>
                      <a:pt x="20476" y="783577"/>
                    </a:cubicBezTo>
                    <a:lnTo>
                      <a:pt x="20517" y="783618"/>
                    </a:lnTo>
                    <a:cubicBezTo>
                      <a:pt x="47818" y="810879"/>
                      <a:pt x="92062" y="810879"/>
                      <a:pt x="119322" y="783618"/>
                    </a:cubicBezTo>
                    <a:lnTo>
                      <a:pt x="451125" y="451815"/>
                    </a:lnTo>
                    <a:cubicBezTo>
                      <a:pt x="464857" y="438083"/>
                      <a:pt x="471682" y="420045"/>
                      <a:pt x="471560" y="402047"/>
                    </a:cubicBezTo>
                    <a:cubicBezTo>
                      <a:pt x="471642" y="384049"/>
                      <a:pt x="464857" y="366011"/>
                      <a:pt x="451125" y="352279"/>
                    </a:cubicBezTo>
                    <a:close/>
                  </a:path>
                </a:pathLst>
              </a:custGeom>
              <a:solidFill>
                <a:srgbClr val="FFFF00"/>
              </a:solidFill>
              <a:ln w="4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EFB57C03-4883-76BF-B591-E9FCCD18DB4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050864" y="3923997"/>
              <a:ext cx="269972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1" dirty="0">
                  <a:solidFill>
                    <a:srgbClr val="69B7D5"/>
                  </a:solidFill>
                  <a:latin typeface="Century" panose="02040604050505020304" pitchFamily="18" charset="0"/>
                </a:rPr>
                <a:t>green_garden_l </a:t>
              </a:r>
              <a:endParaRPr lang="en-US" sz="2000" b="1" i="1" dirty="0">
                <a:solidFill>
                  <a:srgbClr val="69B7D5"/>
                </a:solidFill>
                <a:latin typeface="Century" panose="02040604050505020304" pitchFamily="18" charset="0"/>
                <a:ea typeface="Roboto" pitchFamily="2" charset="0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A239E58B-89C8-941D-DCB4-2C2EDBCF7D0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950874" y="3922013"/>
              <a:ext cx="1627348" cy="6678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b="1" i="1" dirty="0">
                  <a:solidFill>
                    <a:srgbClr val="BD63B0"/>
                  </a:solidFill>
                  <a:latin typeface="Century" panose="02040604050505020304" pitchFamily="18" charset="0"/>
                </a:rPr>
                <a:t>mexicana_s </a:t>
              </a:r>
              <a:endParaRPr lang="en-US" sz="2000" b="1" i="1" dirty="0">
                <a:solidFill>
                  <a:srgbClr val="BD63B0"/>
                </a:solidFill>
                <a:latin typeface="Century" panose="02040604050505020304" pitchFamily="18" charset="0"/>
                <a:ea typeface="Roboto" pitchFamily="2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1921D0DA-FD23-E05C-2410-E59C478D87E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2956" y="3039832"/>
              <a:ext cx="208973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i="1" dirty="0">
                  <a:solidFill>
                    <a:srgbClr val="F5715D"/>
                  </a:solidFill>
                  <a:latin typeface="Century" panose="02040604050505020304" pitchFamily="18" charset="0"/>
                </a:rPr>
                <a:t>calabrese_s </a:t>
              </a:r>
              <a:endParaRPr lang="en-US" sz="2000" b="1" i="1" dirty="0">
                <a:solidFill>
                  <a:srgbClr val="F5715D"/>
                </a:solidFill>
                <a:latin typeface="Century" panose="02040604050505020304" pitchFamily="18" charset="0"/>
                <a:ea typeface="Roboto" pitchFamily="2" charset="0"/>
              </a:endParaRPr>
            </a:p>
          </p:txBody>
        </p:sp>
      </p:grpSp>
      <p:pic>
        <p:nvPicPr>
          <p:cNvPr id="119" name="Picture 118" descr="A pizza on a wood plate">
            <a:extLst>
              <a:ext uri="{FF2B5EF4-FFF2-40B4-BE49-F238E27FC236}">
                <a16:creationId xmlns:a16="http://schemas.microsoft.com/office/drawing/2014/main" id="{357F73F1-A7A7-3C42-59FF-00FB4C5B112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6299200" cy="6858000"/>
          </a:xfrm>
          <a:prstGeom prst="rect">
            <a:avLst/>
          </a:prstGeom>
          <a:noFill/>
        </p:spPr>
      </p:pic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D29BC4D4-80E9-3DC2-7950-6FEFEB17DF4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091975" y="109609"/>
            <a:ext cx="5000998" cy="915043"/>
          </a:xfrm>
          <a:prstGeom prst="roundRect">
            <a:avLst>
              <a:gd name="adj" fmla="val 46775"/>
            </a:avLst>
          </a:prstGeom>
          <a:gradFill flip="none" rotWithShape="1">
            <a:gsLst>
              <a:gs pos="100000">
                <a:srgbClr val="00B0F0"/>
              </a:gs>
              <a:gs pos="21000">
                <a:srgbClr val="00B0F0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just"/>
            <a:r>
              <a:rPr lang="en-US" sz="1800" b="1" dirty="0">
                <a:solidFill>
                  <a:schemeClr val="bg1"/>
                </a:solidFill>
                <a:latin typeface="Century" panose="02040604050505020304" pitchFamily="18" charset="0"/>
              </a:rPr>
              <a:t>How much money did we make this year? Can we identify any seasonality in the sales? </a:t>
            </a:r>
          </a:p>
        </p:txBody>
      </p:sp>
      <p:sp>
        <p:nvSpPr>
          <p:cNvPr id="121" name="Flowchart: Connector 120">
            <a:extLst>
              <a:ext uri="{FF2B5EF4-FFF2-40B4-BE49-F238E27FC236}">
                <a16:creationId xmlns:a16="http://schemas.microsoft.com/office/drawing/2014/main" id="{4DB9C723-2012-F321-4F80-18D14AE0BAB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06055" y="180953"/>
            <a:ext cx="587528" cy="587178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lowchart: Connector 121">
            <a:extLst>
              <a:ext uri="{FF2B5EF4-FFF2-40B4-BE49-F238E27FC236}">
                <a16:creationId xmlns:a16="http://schemas.microsoft.com/office/drawing/2014/main" id="{1C487DA0-C3A3-3792-8D77-30F95112054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45600" y="223386"/>
            <a:ext cx="508438" cy="502311"/>
          </a:xfrm>
          <a:prstGeom prst="flowChartConnector">
            <a:avLst/>
          </a:prstGeom>
          <a:solidFill>
            <a:srgbClr val="F589B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044D294-4D37-EF8B-ACE2-4A37241B6706}"/>
              </a:ext>
            </a:extLst>
          </p:cNvPr>
          <p:cNvSpPr txBox="1"/>
          <p:nvPr/>
        </p:nvSpPr>
        <p:spPr>
          <a:xfrm>
            <a:off x="6431756" y="258246"/>
            <a:ext cx="569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Q4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9F049092-A4AD-C6D3-1786-5B211F7E8FB2}"/>
              </a:ext>
            </a:extLst>
          </p:cNvPr>
          <p:cNvGrpSpPr>
            <a:grpSpLocks/>
          </p:cNvGrpSpPr>
          <p:nvPr/>
        </p:nvGrpSpPr>
        <p:grpSpPr>
          <a:xfrm>
            <a:off x="7077075" y="1190625"/>
            <a:ext cx="4963794" cy="2219325"/>
            <a:chOff x="2437157" y="1661267"/>
            <a:chExt cx="5690842" cy="953937"/>
          </a:xfrm>
          <a:gradFill flip="none" rotWithShape="1">
            <a:gsLst>
              <a:gs pos="46000">
                <a:srgbClr val="E368A1"/>
              </a:gs>
              <a:gs pos="0">
                <a:srgbClr val="E368A1"/>
              </a:gs>
              <a:gs pos="100000">
                <a:srgbClr val="F589B4"/>
              </a:gs>
            </a:gsLst>
            <a:path path="rect">
              <a:fillToRect l="50000" t="50000" r="50000" b="50000"/>
            </a:path>
            <a:tileRect/>
          </a:gra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6717772D-3AB2-5858-8C14-AF0D66A03F97}"/>
                </a:ext>
              </a:extLst>
            </p:cNvPr>
            <p:cNvSpPr>
              <a:spLocks/>
            </p:cNvSpPr>
            <p:nvPr/>
          </p:nvSpPr>
          <p:spPr>
            <a:xfrm>
              <a:off x="2600959" y="1684604"/>
              <a:ext cx="5527040" cy="930600"/>
            </a:xfrm>
            <a:prstGeom prst="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0D50DD52-7612-5A99-D52F-E6A91425795D}"/>
                </a:ext>
              </a:extLst>
            </p:cNvPr>
            <p:cNvSpPr txBox="1">
              <a:spLocks/>
            </p:cNvSpPr>
            <p:nvPr/>
          </p:nvSpPr>
          <p:spPr>
            <a:xfrm>
              <a:off x="2437157" y="1661267"/>
              <a:ext cx="5527040" cy="942343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3830" tIns="163830" rIns="163830" bIns="163830" numCol="1" spcCol="1270" anchor="ctr" anchorCtr="0">
              <a:noAutofit/>
            </a:bodyPr>
            <a:lstStyle/>
            <a:p>
              <a:pPr algn="just"/>
              <a:r>
                <a:rPr lang="en-US" b="1" dirty="0">
                  <a:latin typeface="Century" panose="02040604050505020304" pitchFamily="18" charset="0"/>
                </a:rPr>
                <a:t>We can take off the pizza from the menu is : </a:t>
              </a:r>
              <a:r>
                <a:rPr lang="en-US" b="1" dirty="0">
                  <a:solidFill>
                    <a:srgbClr val="FF0000"/>
                  </a:solidFill>
                  <a:latin typeface="Century" panose="02040604050505020304" pitchFamily="18" charset="0"/>
                </a:rPr>
                <a:t>the_greek_xxl </a:t>
              </a:r>
              <a:r>
                <a:rPr lang="en-US" b="1" dirty="0">
                  <a:latin typeface="Century" panose="02040604050505020304" pitchFamily="18" charset="0"/>
                </a:rPr>
                <a:t>reason is simple it is </a:t>
              </a:r>
              <a:r>
                <a:rPr lang="en-US" b="1" dirty="0">
                  <a:solidFill>
                    <a:srgbClr val="00B0F0"/>
                  </a:solidFill>
                  <a:latin typeface="Century" panose="02040604050505020304" pitchFamily="18" charset="0"/>
                </a:rPr>
                <a:t>lowest</a:t>
              </a:r>
              <a:r>
                <a:rPr lang="en-US" b="1" dirty="0">
                  <a:latin typeface="Century" panose="02040604050505020304" pitchFamily="18" charset="0"/>
                </a:rPr>
                <a:t> ordered pizza in that year and Since the </a:t>
              </a:r>
              <a:r>
                <a:rPr lang="en-US" b="1" dirty="0">
                  <a:solidFill>
                    <a:srgbClr val="70AD47"/>
                  </a:solidFill>
                  <a:latin typeface="Century" panose="02040604050505020304" pitchFamily="18" charset="0"/>
                </a:rPr>
                <a:t>Spring season </a:t>
              </a:r>
              <a:r>
                <a:rPr lang="en-US" b="1" dirty="0">
                  <a:latin typeface="Century" panose="02040604050505020304" pitchFamily="18" charset="0"/>
                </a:rPr>
                <a:t>already saw the </a:t>
              </a:r>
              <a:r>
                <a:rPr lang="en-US" b="1" dirty="0">
                  <a:solidFill>
                    <a:srgbClr val="00B050"/>
                  </a:solidFill>
                  <a:latin typeface="Century" panose="02040604050505020304" pitchFamily="18" charset="0"/>
                </a:rPr>
                <a:t>largest</a:t>
              </a:r>
              <a:r>
                <a:rPr lang="en-US" b="1" dirty="0">
                  <a:solidFill>
                    <a:srgbClr val="F589B4"/>
                  </a:solidFill>
                  <a:latin typeface="Century" panose="02040604050505020304" pitchFamily="18" charset="0"/>
                </a:rPr>
                <a:t> </a:t>
              </a:r>
              <a:r>
                <a:rPr lang="en-US" b="1" dirty="0">
                  <a:latin typeface="Century" panose="02040604050505020304" pitchFamily="18" charset="0"/>
                </a:rPr>
                <a:t>pizza sales and the </a:t>
              </a:r>
              <a:r>
                <a:rPr lang="en-US" b="1" dirty="0">
                  <a:solidFill>
                    <a:srgbClr val="F36807"/>
                  </a:solidFill>
                  <a:latin typeface="Century" panose="02040604050505020304" pitchFamily="18" charset="0"/>
                </a:rPr>
                <a:t>Fall </a:t>
              </a:r>
              <a:r>
                <a:rPr lang="en-US" b="1" dirty="0">
                  <a:latin typeface="Century" panose="02040604050505020304" pitchFamily="18" charset="0"/>
                </a:rPr>
                <a:t>season saw the </a:t>
              </a:r>
              <a:r>
                <a:rPr lang="en-US" b="1" dirty="0">
                  <a:solidFill>
                    <a:srgbClr val="00B0F0"/>
                  </a:solidFill>
                  <a:latin typeface="Century" panose="02040604050505020304" pitchFamily="18" charset="0"/>
                </a:rPr>
                <a:t>lowest</a:t>
              </a:r>
              <a:r>
                <a:rPr lang="en-US" b="1" dirty="0">
                  <a:latin typeface="Century" panose="02040604050505020304" pitchFamily="18" charset="0"/>
                </a:rPr>
                <a:t> pizza sales, so we can provide a </a:t>
              </a:r>
              <a:r>
                <a:rPr lang="en-US" b="1" dirty="0">
                  <a:solidFill>
                    <a:srgbClr val="222A35"/>
                  </a:solidFill>
                  <a:latin typeface="Century" panose="02040604050505020304" pitchFamily="18" charset="0"/>
                </a:rPr>
                <a:t>seasonal discount</a:t>
              </a:r>
              <a:r>
                <a:rPr lang="en-US" b="1" dirty="0">
                  <a:solidFill>
                    <a:srgbClr val="FE9239"/>
                  </a:solidFill>
                  <a:latin typeface="Century" panose="02040604050505020304" pitchFamily="18" charset="0"/>
                </a:rPr>
                <a:t> </a:t>
              </a:r>
              <a:r>
                <a:rPr lang="en-US" b="1" dirty="0">
                  <a:latin typeface="Century" panose="02040604050505020304" pitchFamily="18" charset="0"/>
                </a:rPr>
                <a:t>or special offers according to season.</a:t>
              </a:r>
              <a:endParaRPr lang="en-US" b="1" dirty="0">
                <a:solidFill>
                  <a:schemeClr val="bg1"/>
                </a:solidFill>
                <a:latin typeface="Century" panose="02040604050505020304" pitchFamily="18" charset="0"/>
              </a:endParaRPr>
            </a:p>
          </p:txBody>
        </p:sp>
      </p:grpSp>
      <p:sp>
        <p:nvSpPr>
          <p:cNvPr id="128" name="TextBox 67">
            <a:extLst>
              <a:ext uri="{FF2B5EF4-FFF2-40B4-BE49-F238E27FC236}">
                <a16:creationId xmlns:a16="http://schemas.microsoft.com/office/drawing/2014/main" id="{EE029E86-D574-4F3A-A8CF-E7AE3893949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010399" y="3842384"/>
            <a:ext cx="4676775" cy="272415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i="1" baseline="0" dirty="0">
                <a:solidFill>
                  <a:schemeClr val="bg1"/>
                </a:solidFill>
                <a:latin typeface="Century" panose="02040604050505020304" pitchFamily="18" charset="0"/>
              </a:rPr>
              <a:t>Top 5 Worst Sellers By Total Pizza Sold</a:t>
            </a:r>
            <a:endParaRPr lang="en-US" sz="1800" b="1" i="1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74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D166E13A-52A4-4027-B50B-8C581B726B4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24" descr="A pizza on a wood plate">
            <a:extLst>
              <a:ext uri="{FF2B5EF4-FFF2-40B4-BE49-F238E27FC236}">
                <a16:creationId xmlns:a16="http://schemas.microsoft.com/office/drawing/2014/main" id="{CE6D4F19-431B-F5DF-9B4A-16F7FF281CD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6299200" cy="6858000"/>
          </a:xfrm>
          <a:prstGeom prst="rect">
            <a:avLst/>
          </a:prstGeom>
          <a:noFill/>
        </p:spPr>
      </p:pic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E9F0590-13BE-D723-D784-0E8315A52CD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091975" y="109610"/>
            <a:ext cx="5000998" cy="642866"/>
          </a:xfrm>
          <a:prstGeom prst="roundRect">
            <a:avLst>
              <a:gd name="adj" fmla="val 46775"/>
            </a:avLst>
          </a:prstGeom>
          <a:gradFill flip="none" rotWithShape="1">
            <a:gsLst>
              <a:gs pos="100000">
                <a:srgbClr val="00B19D"/>
              </a:gs>
              <a:gs pos="23000">
                <a:srgbClr val="00B19D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800" b="1" i="1" dirty="0">
                <a:latin typeface="Century Gothic" panose="020B0502020202020204" pitchFamily="34" charset="0"/>
              </a:rPr>
              <a:t>Can we Identify daily trends in the sales? </a:t>
            </a:r>
          </a:p>
        </p:txBody>
      </p:sp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14F52CCE-581B-F09C-B855-0CCF791E5F8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06055" y="180953"/>
            <a:ext cx="587528" cy="587178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lowchart: Connector 28">
            <a:extLst>
              <a:ext uri="{FF2B5EF4-FFF2-40B4-BE49-F238E27FC236}">
                <a16:creationId xmlns:a16="http://schemas.microsoft.com/office/drawing/2014/main" id="{44FBAF7E-B94A-5032-BB47-AE6FF425BA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45600" y="223386"/>
            <a:ext cx="508438" cy="502311"/>
          </a:xfrm>
          <a:prstGeom prst="flowChartConnector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066E678-AA8E-9E15-0BFB-DD122AE258E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31756" y="258246"/>
            <a:ext cx="569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Q5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81232C-F614-1870-7DDF-859A8A5DEE7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743700" y="4343400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54C2C0F-C328-41F6-B4DB-83FD8BAF3A26}" type="VALUE">
              <a:rPr lang="en-US" b="1" smtClean="0">
                <a:solidFill>
                  <a:schemeClr val="bg1"/>
                </a:solidFill>
                <a:latin typeface="Century" panose="02040604050505020304" pitchFamily="18" charset="0"/>
              </a:rPr>
              <a:pPr/>
              <a:t>2624</a:t>
            </a:fld>
            <a:endParaRPr lang="en-US" b="1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3DC1462-8A92-E46E-85E7-0D3C11F66EE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381750" y="1684776"/>
            <a:ext cx="5810250" cy="5173224"/>
            <a:chOff x="1533294" y="2494401"/>
            <a:chExt cx="8619077" cy="4373224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B15DAA3-EAD8-59A7-1130-C6071398151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533294" y="6118083"/>
              <a:ext cx="1455961" cy="748794"/>
              <a:chOff x="1183285" y="6118083"/>
              <a:chExt cx="1455961" cy="748794"/>
            </a:xfrm>
          </p:grpSpPr>
          <p:sp>
            <p:nvSpPr>
              <p:cNvPr id="100" name="Shape 27747">
                <a:extLst>
                  <a:ext uri="{FF2B5EF4-FFF2-40B4-BE49-F238E27FC236}">
                    <a16:creationId xmlns:a16="http://schemas.microsoft.com/office/drawing/2014/main" id="{AE62DC90-E2BC-D451-9BF4-4064656186A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183285" y="6132984"/>
                <a:ext cx="1417861" cy="733893"/>
              </a:xfrm>
              <a:custGeom>
                <a:avLst/>
                <a:gdLst>
                  <a:gd name="connsiteX0" fmla="*/ 16219 w 21600"/>
                  <a:gd name="connsiteY0" fmla="*/ 21600 h 21600"/>
                  <a:gd name="connsiteX1" fmla="*/ 21600 w 21600"/>
                  <a:gd name="connsiteY1" fmla="*/ 4684 h 21600"/>
                  <a:gd name="connsiteX2" fmla="*/ 18725 w 21600"/>
                  <a:gd name="connsiteY2" fmla="*/ 0 h 21600"/>
                  <a:gd name="connsiteX3" fmla="*/ 10156 w 21600"/>
                  <a:gd name="connsiteY3" fmla="*/ 0 h 21600"/>
                  <a:gd name="connsiteX4" fmla="*/ 0 w 21600"/>
                  <a:gd name="connsiteY4" fmla="*/ 21600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00" h="21600" extrusionOk="0">
                    <a:moveTo>
                      <a:pt x="16219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F57F2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101" name="Shape 27748">
                <a:extLst>
                  <a:ext uri="{FF2B5EF4-FFF2-40B4-BE49-F238E27FC236}">
                    <a16:creationId xmlns:a16="http://schemas.microsoft.com/office/drawing/2014/main" id="{ADD4E820-FEC8-042A-7C64-5EA91905A89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40826" y="6132983"/>
                <a:ext cx="564653" cy="732398"/>
              </a:xfrm>
              <a:custGeom>
                <a:avLst/>
                <a:gdLst>
                  <a:gd name="connsiteX0" fmla="*/ 7845 w 21600"/>
                  <a:gd name="connsiteY0" fmla="*/ 21787 h 21787"/>
                  <a:gd name="connsiteX1" fmla="*/ 21600 w 21600"/>
                  <a:gd name="connsiteY1" fmla="*/ 4684 h 21787"/>
                  <a:gd name="connsiteX2" fmla="*/ 14380 w 21600"/>
                  <a:gd name="connsiteY2" fmla="*/ 0 h 21787"/>
                  <a:gd name="connsiteX3" fmla="*/ 0 w 21600"/>
                  <a:gd name="connsiteY3" fmla="*/ 21600 h 2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00" h="21787" extrusionOk="0">
                    <a:moveTo>
                      <a:pt x="7845" y="21787"/>
                    </a:moveTo>
                    <a:lnTo>
                      <a:pt x="21600" y="4684"/>
                    </a:lnTo>
                    <a:lnTo>
                      <a:pt x="14380" y="0"/>
                    </a:lnTo>
                    <a:lnTo>
                      <a:pt x="0" y="21600"/>
                    </a:lnTo>
                  </a:path>
                </a:pathLst>
              </a:custGeom>
              <a:solidFill>
                <a:schemeClr val="tx1">
                  <a:alpha val="4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102" name="Shape 27747">
                <a:extLst>
                  <a:ext uri="{FF2B5EF4-FFF2-40B4-BE49-F238E27FC236}">
                    <a16:creationId xmlns:a16="http://schemas.microsoft.com/office/drawing/2014/main" id="{D5F9F335-BB76-5C68-A706-53427B98FAB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221385" y="6124105"/>
                <a:ext cx="1417861" cy="733893"/>
              </a:xfrm>
              <a:custGeom>
                <a:avLst/>
                <a:gdLst>
                  <a:gd name="connsiteX0" fmla="*/ 16219 w 21600"/>
                  <a:gd name="connsiteY0" fmla="*/ 21600 h 21600"/>
                  <a:gd name="connsiteX1" fmla="*/ 21600 w 21600"/>
                  <a:gd name="connsiteY1" fmla="*/ 4684 h 21600"/>
                  <a:gd name="connsiteX2" fmla="*/ 18725 w 21600"/>
                  <a:gd name="connsiteY2" fmla="*/ 0 h 21600"/>
                  <a:gd name="connsiteX3" fmla="*/ 10156 w 21600"/>
                  <a:gd name="connsiteY3" fmla="*/ 0 h 21600"/>
                  <a:gd name="connsiteX4" fmla="*/ 0 w 21600"/>
                  <a:gd name="connsiteY4" fmla="*/ 21600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00" h="21600" extrusionOk="0">
                    <a:moveTo>
                      <a:pt x="16219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F57F2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103" name="Shape 27747">
                <a:extLst>
                  <a:ext uri="{FF2B5EF4-FFF2-40B4-BE49-F238E27FC236}">
                    <a16:creationId xmlns:a16="http://schemas.microsoft.com/office/drawing/2014/main" id="{3A8B343B-EF16-458E-FA95-BAFF1A1C4A0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202335" y="6118083"/>
                <a:ext cx="1417861" cy="733893"/>
              </a:xfrm>
              <a:custGeom>
                <a:avLst/>
                <a:gdLst>
                  <a:gd name="connsiteX0" fmla="*/ 16219 w 21600"/>
                  <a:gd name="connsiteY0" fmla="*/ 21600 h 21600"/>
                  <a:gd name="connsiteX1" fmla="*/ 21600 w 21600"/>
                  <a:gd name="connsiteY1" fmla="*/ 4684 h 21600"/>
                  <a:gd name="connsiteX2" fmla="*/ 18725 w 21600"/>
                  <a:gd name="connsiteY2" fmla="*/ 0 h 21600"/>
                  <a:gd name="connsiteX3" fmla="*/ 10156 w 21600"/>
                  <a:gd name="connsiteY3" fmla="*/ 0 h 21600"/>
                  <a:gd name="connsiteX4" fmla="*/ 0 w 21600"/>
                  <a:gd name="connsiteY4" fmla="*/ 21600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00" h="21600" extrusionOk="0">
                    <a:moveTo>
                      <a:pt x="16219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F57F2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D106929-52EA-80BB-D6ED-C4B81E284BC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587025" y="5800584"/>
              <a:ext cx="1455961" cy="1066295"/>
              <a:chOff x="2587025" y="5800584"/>
              <a:chExt cx="1455961" cy="1066295"/>
            </a:xfrm>
          </p:grpSpPr>
          <p:sp>
            <p:nvSpPr>
              <p:cNvPr id="96" name="Shape 27747">
                <a:extLst>
                  <a:ext uri="{FF2B5EF4-FFF2-40B4-BE49-F238E27FC236}">
                    <a16:creationId xmlns:a16="http://schemas.microsoft.com/office/drawing/2014/main" id="{310EEF37-4E38-ECDC-96B8-D959BF78AD8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587025" y="5815485"/>
                <a:ext cx="1417861" cy="1051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16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FFC9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97" name="Shape 27748">
                <a:extLst>
                  <a:ext uri="{FF2B5EF4-FFF2-40B4-BE49-F238E27FC236}">
                    <a16:creationId xmlns:a16="http://schemas.microsoft.com/office/drawing/2014/main" id="{18F97FB9-5697-247A-FB1D-2E93240237F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444566" y="5815485"/>
                <a:ext cx="564653" cy="1051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66" y="21600"/>
                    </a:moveTo>
                    <a:lnTo>
                      <a:pt x="21600" y="4684"/>
                    </a:lnTo>
                    <a:lnTo>
                      <a:pt x="14380" y="0"/>
                    </a:lnTo>
                    <a:lnTo>
                      <a:pt x="0" y="21600"/>
                    </a:lnTo>
                  </a:path>
                </a:pathLst>
              </a:custGeom>
              <a:solidFill>
                <a:schemeClr val="tx1">
                  <a:alpha val="4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98" name="Shape 27747">
                <a:extLst>
                  <a:ext uri="{FF2B5EF4-FFF2-40B4-BE49-F238E27FC236}">
                    <a16:creationId xmlns:a16="http://schemas.microsoft.com/office/drawing/2014/main" id="{C3CA1953-7F32-2BBE-F94E-1B7651C8C4C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25125" y="5806606"/>
                <a:ext cx="1417861" cy="1051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16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FFC9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99" name="Shape 27747">
                <a:extLst>
                  <a:ext uri="{FF2B5EF4-FFF2-40B4-BE49-F238E27FC236}">
                    <a16:creationId xmlns:a16="http://schemas.microsoft.com/office/drawing/2014/main" id="{0E399060-0281-21E6-C593-D0129E4F78F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606075" y="5800584"/>
                <a:ext cx="1417861" cy="1051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16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FFC9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75F2A727-EEB2-FFA2-6804-65A5C737649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3545171" y="5491355"/>
              <a:ext cx="1499335" cy="1372667"/>
              <a:chOff x="3545171" y="5491355"/>
              <a:chExt cx="1499335" cy="1372667"/>
            </a:xfrm>
          </p:grpSpPr>
          <p:sp>
            <p:nvSpPr>
              <p:cNvPr id="72" name="Shape 27752">
                <a:extLst>
                  <a:ext uri="{FF2B5EF4-FFF2-40B4-BE49-F238E27FC236}">
                    <a16:creationId xmlns:a16="http://schemas.microsoft.com/office/drawing/2014/main" id="{3A37C61D-B362-D3BC-9008-32DA27DA13F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64221" y="5497377"/>
                <a:ext cx="1480251" cy="13666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939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69B7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73" name="Shape 27753">
                <a:extLst>
                  <a:ext uri="{FF2B5EF4-FFF2-40B4-BE49-F238E27FC236}">
                    <a16:creationId xmlns:a16="http://schemas.microsoft.com/office/drawing/2014/main" id="{205D01AA-CC2C-E919-53BC-460BAB9B31A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455001" y="5497377"/>
                <a:ext cx="589505" cy="13666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875" y="21600"/>
                    </a:moveTo>
                    <a:lnTo>
                      <a:pt x="21600" y="4684"/>
                    </a:lnTo>
                    <a:lnTo>
                      <a:pt x="14380" y="0"/>
                    </a:lnTo>
                    <a:lnTo>
                      <a:pt x="0" y="21600"/>
                    </a:lnTo>
                  </a:path>
                </a:pathLst>
              </a:custGeom>
              <a:solidFill>
                <a:schemeClr val="tx1">
                  <a:alpha val="4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74" name="Shape 27752">
                <a:extLst>
                  <a:ext uri="{FF2B5EF4-FFF2-40B4-BE49-F238E27FC236}">
                    <a16:creationId xmlns:a16="http://schemas.microsoft.com/office/drawing/2014/main" id="{F55ED0AB-49C8-22BE-E73C-689937CB9AB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545171" y="5491355"/>
                <a:ext cx="1480251" cy="13666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939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69B7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0A20EA7F-9667-6CA4-ACA7-F8BA137C348B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587953" y="4936351"/>
              <a:ext cx="1702302" cy="1931070"/>
              <a:chOff x="4587953" y="4936351"/>
              <a:chExt cx="1702302" cy="1931070"/>
            </a:xfrm>
          </p:grpSpPr>
          <p:sp>
            <p:nvSpPr>
              <p:cNvPr id="70" name="Shape 27757">
                <a:extLst>
                  <a:ext uri="{FF2B5EF4-FFF2-40B4-BE49-F238E27FC236}">
                    <a16:creationId xmlns:a16="http://schemas.microsoft.com/office/drawing/2014/main" id="{ACD74703-6873-6B6E-C657-E5969962B64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587953" y="4936351"/>
                <a:ext cx="1702302" cy="19310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22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BD63B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71" name="Shape 27758">
                <a:extLst>
                  <a:ext uri="{FF2B5EF4-FFF2-40B4-BE49-F238E27FC236}">
                    <a16:creationId xmlns:a16="http://schemas.microsoft.com/office/drawing/2014/main" id="{ECC84442-3507-B4AA-B4F8-BB8D99E448E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611683" y="4936351"/>
                <a:ext cx="677932" cy="19310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575" y="21600"/>
                    </a:moveTo>
                    <a:lnTo>
                      <a:pt x="21600" y="4684"/>
                    </a:lnTo>
                    <a:lnTo>
                      <a:pt x="14380" y="0"/>
                    </a:lnTo>
                    <a:lnTo>
                      <a:pt x="0" y="21600"/>
                    </a:lnTo>
                  </a:path>
                </a:pathLst>
              </a:custGeom>
              <a:solidFill>
                <a:schemeClr val="tx1">
                  <a:alpha val="4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478A794-C77E-32C9-5DE2-6C1C3BE6BD9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5724692" y="4456297"/>
              <a:ext cx="1887166" cy="2411328"/>
              <a:chOff x="5724692" y="4456297"/>
              <a:chExt cx="1887166" cy="2411328"/>
            </a:xfrm>
          </p:grpSpPr>
          <p:sp>
            <p:nvSpPr>
              <p:cNvPr id="68" name="Shape 27762">
                <a:extLst>
                  <a:ext uri="{FF2B5EF4-FFF2-40B4-BE49-F238E27FC236}">
                    <a16:creationId xmlns:a16="http://schemas.microsoft.com/office/drawing/2014/main" id="{5A23851E-A630-6EAB-A0E9-46143C44B69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724692" y="4456297"/>
                <a:ext cx="1887166" cy="24113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644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A16BD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69" name="Shape 27763">
                <a:extLst>
                  <a:ext uri="{FF2B5EF4-FFF2-40B4-BE49-F238E27FC236}">
                    <a16:creationId xmlns:a16="http://schemas.microsoft.com/office/drawing/2014/main" id="{0E2AB8DA-43CA-782C-D8A3-FBBB2376CEB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854784" y="4456297"/>
                <a:ext cx="751556" cy="24113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133" y="21600"/>
                    </a:moveTo>
                    <a:lnTo>
                      <a:pt x="21600" y="4684"/>
                    </a:lnTo>
                    <a:lnTo>
                      <a:pt x="14380" y="0"/>
                    </a:lnTo>
                    <a:lnTo>
                      <a:pt x="0" y="21600"/>
                    </a:lnTo>
                  </a:path>
                </a:pathLst>
              </a:custGeom>
              <a:solidFill>
                <a:schemeClr val="tx1">
                  <a:alpha val="4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A233FB4-C17F-4FEB-8920-766CD0287997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7001032" y="4005163"/>
              <a:ext cx="1888289" cy="2861774"/>
              <a:chOff x="7001032" y="4005163"/>
              <a:chExt cx="1888289" cy="2861774"/>
            </a:xfrm>
          </p:grpSpPr>
          <p:sp>
            <p:nvSpPr>
              <p:cNvPr id="62" name="Shape 27767">
                <a:extLst>
                  <a:ext uri="{FF2B5EF4-FFF2-40B4-BE49-F238E27FC236}">
                    <a16:creationId xmlns:a16="http://schemas.microsoft.com/office/drawing/2014/main" id="{EB2A2869-6416-E84A-B299-6012A7E552C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001032" y="4005163"/>
                <a:ext cx="1887159" cy="28617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47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00B0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63" name="Shape 27768">
                <a:extLst>
                  <a:ext uri="{FF2B5EF4-FFF2-40B4-BE49-F238E27FC236}">
                    <a16:creationId xmlns:a16="http://schemas.microsoft.com/office/drawing/2014/main" id="{0E3EC559-0D99-52CF-2A21-FF76A1AB05C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137771" y="4005163"/>
                <a:ext cx="751550" cy="28617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638" y="21600"/>
                    </a:moveTo>
                    <a:lnTo>
                      <a:pt x="21600" y="4684"/>
                    </a:lnTo>
                    <a:lnTo>
                      <a:pt x="14380" y="0"/>
                    </a:lnTo>
                    <a:lnTo>
                      <a:pt x="0" y="21600"/>
                    </a:lnTo>
                  </a:path>
                </a:pathLst>
              </a:custGeom>
              <a:solidFill>
                <a:schemeClr val="tx1">
                  <a:alpha val="4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EC873431-F86E-9A66-2901-98EB45925DD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264075" y="3548244"/>
              <a:ext cx="1888296" cy="3317136"/>
              <a:chOff x="8264075" y="3548244"/>
              <a:chExt cx="1888296" cy="3317136"/>
            </a:xfrm>
          </p:grpSpPr>
          <p:sp>
            <p:nvSpPr>
              <p:cNvPr id="60" name="Shape 27772">
                <a:extLst>
                  <a:ext uri="{FF2B5EF4-FFF2-40B4-BE49-F238E27FC236}">
                    <a16:creationId xmlns:a16="http://schemas.microsoft.com/office/drawing/2014/main" id="{5D2AE1E5-B669-0D59-184C-B4030B3A3C2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264075" y="3548244"/>
                <a:ext cx="1887166" cy="33171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624" y="21600"/>
                    </a:moveTo>
                    <a:lnTo>
                      <a:pt x="21600" y="4684"/>
                    </a:lnTo>
                    <a:lnTo>
                      <a:pt x="18725" y="0"/>
                    </a:lnTo>
                    <a:lnTo>
                      <a:pt x="10156" y="0"/>
                    </a:lnTo>
                    <a:lnTo>
                      <a:pt x="0" y="21600"/>
                    </a:lnTo>
                  </a:path>
                </a:pathLst>
              </a:custGeom>
              <a:solidFill>
                <a:srgbClr val="70AD4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  <p:sp>
            <p:nvSpPr>
              <p:cNvPr id="61" name="Shape 27773">
                <a:extLst>
                  <a:ext uri="{FF2B5EF4-FFF2-40B4-BE49-F238E27FC236}">
                    <a16:creationId xmlns:a16="http://schemas.microsoft.com/office/drawing/2014/main" id="{A0A21B8C-2AC8-8439-C9CF-0E41AC70055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9400816" y="3548244"/>
                <a:ext cx="751555" cy="33171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72" y="21600"/>
                    </a:moveTo>
                    <a:lnTo>
                      <a:pt x="21600" y="4684"/>
                    </a:lnTo>
                    <a:lnTo>
                      <a:pt x="14380" y="0"/>
                    </a:lnTo>
                    <a:lnTo>
                      <a:pt x="0" y="21600"/>
                    </a:lnTo>
                  </a:path>
                </a:pathLst>
              </a:custGeom>
              <a:solidFill>
                <a:schemeClr val="tx1">
                  <a:alpha val="4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0434" tIns="30434" rIns="30434" bIns="30434" numCol="1" anchor="ctr">
                <a:noAutofit/>
              </a:bodyPr>
              <a:lstStyle/>
              <a:p>
                <a:pPr defTabSz="36518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396"/>
              </a:p>
            </p:txBody>
          </p:sp>
        </p:grp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D599E457-9679-54E4-B6A3-9D1D830F06D6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2198665" y="5218583"/>
              <a:ext cx="0" cy="914400"/>
            </a:xfrm>
            <a:prstGeom prst="line">
              <a:avLst/>
            </a:prstGeom>
            <a:ln>
              <a:solidFill>
                <a:srgbClr val="F57F25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3455E22-6F50-152B-B372-02BF355976FE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9155843" y="2633844"/>
              <a:ext cx="0" cy="914400"/>
            </a:xfrm>
            <a:prstGeom prst="line">
              <a:avLst/>
            </a:prstGeom>
            <a:ln>
              <a:solidFill>
                <a:srgbClr val="70AD47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827113B-B8DB-58C1-8AD3-FE381D094F01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3254808" y="4901085"/>
              <a:ext cx="0" cy="914400"/>
            </a:xfrm>
            <a:prstGeom prst="line">
              <a:avLst/>
            </a:prstGeom>
            <a:ln>
              <a:solidFill>
                <a:srgbClr val="FFC93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C931C5F-5ACC-C244-9284-BD506FC904D7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4255991" y="4585094"/>
              <a:ext cx="0" cy="914400"/>
            </a:xfrm>
            <a:prstGeom prst="line">
              <a:avLst/>
            </a:prstGeom>
            <a:ln>
              <a:solidFill>
                <a:srgbClr val="69B7D5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5796753-52C8-E192-E5EA-8EC8ED93F252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5383428" y="4044176"/>
              <a:ext cx="0" cy="914400"/>
            </a:xfrm>
            <a:prstGeom prst="line">
              <a:avLst/>
            </a:prstGeom>
            <a:ln>
              <a:solidFill>
                <a:srgbClr val="BD63B0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8B8457A-EA33-CAE5-AB6B-FA6E9E33FF2D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6608978" y="3548244"/>
              <a:ext cx="0" cy="914400"/>
            </a:xfrm>
            <a:prstGeom prst="line">
              <a:avLst/>
            </a:prstGeom>
            <a:ln>
              <a:solidFill>
                <a:srgbClr val="A16BDB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DD82927-ED61-3E93-3ED8-7E88858F0ED1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>
              <a:off x="7893795" y="3091044"/>
              <a:ext cx="0" cy="914400"/>
            </a:xfrm>
            <a:prstGeom prst="line">
              <a:avLst/>
            </a:prstGeom>
            <a:ln>
              <a:solidFill>
                <a:srgbClr val="00B0F0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524B97FB-6282-7A9A-4355-F69951408A6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201994" y="5035091"/>
              <a:ext cx="870801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57F25"/>
                  </a:solidFill>
                  <a:latin typeface="Roboto" pitchFamily="2" charset="0"/>
                  <a:ea typeface="Roboto" pitchFamily="2" charset="0"/>
                </a:rPr>
                <a:t>Sun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AD52982-825E-A1C4-CC63-9B80C5A8F34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277550" y="4669765"/>
              <a:ext cx="958784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C931"/>
                  </a:solidFill>
                  <a:latin typeface="Roboto" pitchFamily="2" charset="0"/>
                  <a:ea typeface="Roboto" pitchFamily="2" charset="0"/>
                </a:rPr>
                <a:t>Mon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94D174D-656A-A120-C512-88E784A7CDC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267839" y="4436608"/>
              <a:ext cx="863667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69B7D5"/>
                  </a:solidFill>
                  <a:latin typeface="Roboto" pitchFamily="2" charset="0"/>
                  <a:ea typeface="Roboto" pitchFamily="2" charset="0"/>
                </a:rPr>
                <a:t>Tue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E870256-E1B8-D81E-13AF-80BBCDF7F02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83427" y="3902189"/>
              <a:ext cx="951651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BD63B0"/>
                  </a:solidFill>
                  <a:latin typeface="Roboto" pitchFamily="2" charset="0"/>
                  <a:ea typeface="Roboto" pitchFamily="2" charset="0"/>
                </a:rPr>
                <a:t>Wed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4B86E56-8D15-D6FD-3B48-E32EE14FAE1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608561" y="3407372"/>
              <a:ext cx="1172798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A16BDB"/>
                  </a:solidFill>
                  <a:latin typeface="Roboto" pitchFamily="2" charset="0"/>
                  <a:ea typeface="Roboto" pitchFamily="2" charset="0"/>
                </a:rPr>
                <a:t>Thurs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96BBE6A-42EB-9EBC-1460-3E6859E62D0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905643" y="2940424"/>
              <a:ext cx="678187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00B0F0"/>
                  </a:solidFill>
                  <a:latin typeface="Roboto" pitchFamily="2" charset="0"/>
                  <a:ea typeface="Roboto" pitchFamily="2" charset="0"/>
                </a:rPr>
                <a:t>Fri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81D63B4-482A-816E-60F7-1628F98E964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155842" y="2494401"/>
              <a:ext cx="785195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70AD47"/>
                  </a:solidFill>
                  <a:latin typeface="Roboto" pitchFamily="2" charset="0"/>
                  <a:ea typeface="Roboto" pitchFamily="2" charset="0"/>
                </a:rPr>
                <a:t>Sat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5AF59E0-E3F9-3C62-B4F5-4CA5C473B92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225964" y="5066471"/>
              <a:ext cx="274035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b="1" dirty="0">
                <a:solidFill>
                  <a:srgbClr val="F57F25"/>
                </a:solidFill>
                <a:latin typeface="Roboto" pitchFamily="2" charset="0"/>
                <a:ea typeface="Roboto" pitchFamily="2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BE005E0-07CC-8D53-6EBC-411B132020E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230240" y="4752315"/>
              <a:ext cx="274035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b="1" dirty="0">
                <a:solidFill>
                  <a:srgbClr val="FFC931"/>
                </a:solidFill>
                <a:latin typeface="Roboto" pitchFamily="2" charset="0"/>
                <a:ea typeface="Roboto" pitchFamily="2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6A3352B3-7339-F7F3-5D50-5DE31243A78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206913" y="5060449"/>
              <a:ext cx="274035" cy="312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b="1" dirty="0">
                <a:solidFill>
                  <a:srgbClr val="F57F25"/>
                </a:solidFill>
                <a:latin typeface="Roboto" pitchFamily="2" charset="0"/>
                <a:ea typeface="Roboto" pitchFamily="2" charset="0"/>
              </a:endParaRPr>
            </a:p>
          </p:txBody>
        </p: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99176C91-360C-FEF4-5816-9368AF15D12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49050" y="1362075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3158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5700187-4A2C-D71B-643C-6373499AADB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601325" y="1905000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3538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DBA8FC2-009F-2376-1935-BB87DC7C2F5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696450" y="2438400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3239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B8E1AE4-0D00-E603-E1F1-4B0E8CF4430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934450" y="3057525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3024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C061D1F-7E4D-1917-E76C-DDF97C8562E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210550" y="3667125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2973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194B414A-062B-3918-0773-D187F7B7699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477125" y="3914775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" panose="02040604050505020304" pitchFamily="18" charset="0"/>
              </a:rPr>
              <a:t>2794</a:t>
            </a:r>
          </a:p>
        </p:txBody>
      </p:sp>
      <p:sp>
        <p:nvSpPr>
          <p:cNvPr id="122" name="TextBox 38">
            <a:extLst>
              <a:ext uri="{FF2B5EF4-FFF2-40B4-BE49-F238E27FC236}">
                <a16:creationId xmlns:a16="http://schemas.microsoft.com/office/drawing/2014/main" id="{56CD579E-5CC5-0156-4F69-92F77E4BFF2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553076" y="1483995"/>
            <a:ext cx="5743574" cy="44196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i="1" dirty="0">
                <a:solidFill>
                  <a:schemeClr val="bg1"/>
                </a:solidFill>
                <a:latin typeface="Century" panose="02040604050505020304" pitchFamily="18" charset="0"/>
              </a:rPr>
              <a:t>Orders are </a:t>
            </a:r>
            <a:r>
              <a:rPr lang="en-US" sz="2400" b="1" i="1" dirty="0">
                <a:solidFill>
                  <a:srgbClr val="00B0F0"/>
                </a:solidFill>
                <a:latin typeface="Century" panose="02040604050505020304" pitchFamily="18" charset="0"/>
              </a:rPr>
              <a:t>highest</a:t>
            </a:r>
            <a:r>
              <a:rPr lang="en-US" sz="2400" b="1" i="1" baseline="0" dirty="0">
                <a:solidFill>
                  <a:srgbClr val="00FF99"/>
                </a:solidFill>
                <a:latin typeface="Century" panose="02040604050505020304" pitchFamily="18" charset="0"/>
              </a:rPr>
              <a:t> </a:t>
            </a:r>
            <a:r>
              <a:rPr lang="en-US" sz="2400" b="1" i="1" baseline="0" dirty="0">
                <a:solidFill>
                  <a:schemeClr val="bg1"/>
                </a:solidFill>
                <a:latin typeface="Century" panose="02040604050505020304" pitchFamily="18" charset="0"/>
              </a:rPr>
              <a:t>on</a:t>
            </a:r>
            <a:r>
              <a:rPr lang="en-US" sz="2400" b="1" i="1" baseline="0" dirty="0">
                <a:solidFill>
                  <a:srgbClr val="00FF99"/>
                </a:solidFill>
                <a:latin typeface="Century" panose="02040604050505020304" pitchFamily="18" charset="0"/>
              </a:rPr>
              <a:t> </a:t>
            </a:r>
            <a:r>
              <a:rPr lang="en-US" sz="2400" b="1" i="1" baseline="0" dirty="0">
                <a:solidFill>
                  <a:srgbClr val="FFFF00"/>
                </a:solidFill>
                <a:latin typeface="Century" panose="02040604050505020304" pitchFamily="18" charset="0"/>
              </a:rPr>
              <a:t>Thursday/Friday</a:t>
            </a:r>
            <a:r>
              <a:rPr lang="en-US" sz="2400" b="1" i="1" baseline="0" dirty="0">
                <a:solidFill>
                  <a:srgbClr val="00FF99"/>
                </a:solidFill>
                <a:latin typeface="Century" panose="02040604050505020304" pitchFamily="18" charset="0"/>
              </a:rPr>
              <a:t>.</a:t>
            </a:r>
            <a:endParaRPr lang="en-US" sz="2400" b="1" i="1" dirty="0">
              <a:solidFill>
                <a:srgbClr val="00FF99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80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A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88124AD4-9FA1-476C-A583-A8BCCE0416E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Picture 38" descr="A pizza on a wood plate">
            <a:extLst>
              <a:ext uri="{FF2B5EF4-FFF2-40B4-BE49-F238E27FC236}">
                <a16:creationId xmlns:a16="http://schemas.microsoft.com/office/drawing/2014/main" id="{0460D088-9CC6-95B5-8FAD-50C806C0AF8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6299200" cy="6858000"/>
          </a:xfrm>
          <a:prstGeom prst="rect">
            <a:avLst/>
          </a:prstGeom>
          <a:noFill/>
        </p:spPr>
      </p:pic>
      <p:sp>
        <p:nvSpPr>
          <p:cNvPr id="236" name="Rectangle: Rounded Corners 235">
            <a:extLst>
              <a:ext uri="{FF2B5EF4-FFF2-40B4-BE49-F238E27FC236}">
                <a16:creationId xmlns:a16="http://schemas.microsoft.com/office/drawing/2014/main" id="{DDE18FF7-C30C-DE7C-0511-655ADEA2671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091975" y="109610"/>
            <a:ext cx="5000998" cy="833365"/>
          </a:xfrm>
          <a:prstGeom prst="roundRect">
            <a:avLst>
              <a:gd name="adj" fmla="val 46775"/>
            </a:avLst>
          </a:prstGeom>
          <a:gradFill flip="none" rotWithShape="1">
            <a:gsLst>
              <a:gs pos="100000">
                <a:srgbClr val="8BCA01"/>
              </a:gs>
              <a:gs pos="22000">
                <a:srgbClr val="8BCA01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b="1" i="1" dirty="0">
                <a:solidFill>
                  <a:schemeClr val="bg1"/>
                </a:solidFill>
                <a:latin typeface="Century" panose="02040604050505020304" pitchFamily="18" charset="0"/>
              </a:rPr>
              <a:t>Identify the total percentage of the sales by category.</a:t>
            </a:r>
          </a:p>
          <a:p>
            <a:pPr algn="just"/>
            <a:endParaRPr lang="en-US" b="1" i="1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238" name="Flowchart: Connector 237">
            <a:extLst>
              <a:ext uri="{FF2B5EF4-FFF2-40B4-BE49-F238E27FC236}">
                <a16:creationId xmlns:a16="http://schemas.microsoft.com/office/drawing/2014/main" id="{AD1F54E1-DEAC-2CD6-1494-70F4FE8C118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06055" y="180953"/>
            <a:ext cx="587528" cy="587178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Flowchart: Connector 263">
            <a:extLst>
              <a:ext uri="{FF2B5EF4-FFF2-40B4-BE49-F238E27FC236}">
                <a16:creationId xmlns:a16="http://schemas.microsoft.com/office/drawing/2014/main" id="{45494C32-2965-1B14-BCC8-EDEDAAFA56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45600" y="223386"/>
            <a:ext cx="508438" cy="502311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7409D89C-A5A5-30F4-CA04-4D10C8354E2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31756" y="258246"/>
            <a:ext cx="569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Q6</a:t>
            </a:r>
          </a:p>
        </p:txBody>
      </p:sp>
      <p:grpSp>
        <p:nvGrpSpPr>
          <p:cNvPr id="291" name="Group 290">
            <a:extLst>
              <a:ext uri="{FF2B5EF4-FFF2-40B4-BE49-F238E27FC236}">
                <a16:creationId xmlns:a16="http://schemas.microsoft.com/office/drawing/2014/main" id="{CB8ED2D8-C9DD-D7FB-DA12-3222E75C98C5}"/>
              </a:ext>
            </a:extLst>
          </p:cNvPr>
          <p:cNvGrpSpPr/>
          <p:nvPr/>
        </p:nvGrpSpPr>
        <p:grpSpPr>
          <a:xfrm>
            <a:off x="6438899" y="2619375"/>
            <a:ext cx="5753101" cy="2493407"/>
            <a:chOff x="6572249" y="2952750"/>
            <a:chExt cx="5753101" cy="2493407"/>
          </a:xfrm>
        </p:grpSpPr>
        <p:grpSp>
          <p:nvGrpSpPr>
            <p:cNvPr id="275" name="Group 274">
              <a:extLst>
                <a:ext uri="{FF2B5EF4-FFF2-40B4-BE49-F238E27FC236}">
                  <a16:creationId xmlns:a16="http://schemas.microsoft.com/office/drawing/2014/main" id="{44D8A013-806D-6238-2922-293CD9A369A6}"/>
                </a:ext>
              </a:extLst>
            </p:cNvPr>
            <p:cNvGrpSpPr/>
            <p:nvPr/>
          </p:nvGrpSpPr>
          <p:grpSpPr>
            <a:xfrm>
              <a:off x="6572249" y="3467775"/>
              <a:ext cx="5524501" cy="1506234"/>
              <a:chOff x="1138136" y="3115350"/>
              <a:chExt cx="6658187" cy="1506234"/>
            </a:xfrm>
          </p:grpSpPr>
          <p:sp>
            <p:nvSpPr>
              <p:cNvPr id="276" name="Parallelogram 275">
                <a:extLst>
                  <a:ext uri="{FF2B5EF4-FFF2-40B4-BE49-F238E27FC236}">
                    <a16:creationId xmlns:a16="http://schemas.microsoft.com/office/drawing/2014/main" id="{1A75B312-5D55-7DD6-127A-21E22890FA69}"/>
                  </a:ext>
                </a:extLst>
              </p:cNvPr>
              <p:cNvSpPr/>
              <p:nvPr/>
            </p:nvSpPr>
            <p:spPr bwMode="auto">
              <a:xfrm>
                <a:off x="5994345" y="3701643"/>
                <a:ext cx="1801978" cy="329790"/>
              </a:xfrm>
              <a:prstGeom prst="parallelogram">
                <a:avLst>
                  <a:gd name="adj" fmla="val 98312"/>
                </a:avLst>
              </a:prstGeom>
              <a:solidFill>
                <a:srgbClr val="00AFF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sz="1600" b="1" i="1" u="none" strike="noStrike" dirty="0">
                    <a:solidFill>
                      <a:schemeClr val="bg1"/>
                    </a:solidFill>
                    <a:effectLst/>
                    <a:latin typeface="Century" panose="02040604050505020304" pitchFamily="18" charset="0"/>
                  </a:rPr>
                  <a:t>Chicken</a:t>
                </a:r>
                <a:r>
                  <a:rPr lang="en-US" sz="1600" b="1" i="1" dirty="0">
                    <a:solidFill>
                      <a:schemeClr val="bg1"/>
                    </a:solidFill>
                    <a:latin typeface="Century" panose="02040604050505020304" pitchFamily="18" charset="0"/>
                  </a:rPr>
                  <a:t> </a:t>
                </a:r>
                <a:endParaRPr lang="id-ID" sz="1600" b="1" i="1" dirty="0">
                  <a:solidFill>
                    <a:schemeClr val="bg1"/>
                  </a:solidFill>
                  <a:latin typeface="Century" panose="02040604050505020304" pitchFamily="18" charset="0"/>
                  <a:ea typeface="Roboto" pitchFamily="2" charset="0"/>
                </a:endParaRPr>
              </a:p>
            </p:txBody>
          </p:sp>
          <p:grpSp>
            <p:nvGrpSpPr>
              <p:cNvPr id="277" name="Group 276">
                <a:extLst>
                  <a:ext uri="{FF2B5EF4-FFF2-40B4-BE49-F238E27FC236}">
                    <a16:creationId xmlns:a16="http://schemas.microsoft.com/office/drawing/2014/main" id="{B164985A-5308-CE1F-C8B2-77C001177C02}"/>
                  </a:ext>
                </a:extLst>
              </p:cNvPr>
              <p:cNvGrpSpPr/>
              <p:nvPr/>
            </p:nvGrpSpPr>
            <p:grpSpPr>
              <a:xfrm>
                <a:off x="1138136" y="3115350"/>
                <a:ext cx="6187906" cy="1506234"/>
                <a:chOff x="1138136" y="3115350"/>
                <a:chExt cx="6187906" cy="1506234"/>
              </a:xfrm>
            </p:grpSpPr>
            <p:sp>
              <p:nvSpPr>
                <p:cNvPr id="278" name="Parallelogram 277">
                  <a:extLst>
                    <a:ext uri="{FF2B5EF4-FFF2-40B4-BE49-F238E27FC236}">
                      <a16:creationId xmlns:a16="http://schemas.microsoft.com/office/drawing/2014/main" id="{DDAD756D-FA02-01ED-79E4-4752D37E4DF4}"/>
                    </a:ext>
                  </a:extLst>
                </p:cNvPr>
                <p:cNvSpPr/>
                <p:nvPr/>
              </p:nvSpPr>
              <p:spPr bwMode="auto">
                <a:xfrm>
                  <a:off x="1138136" y="3701643"/>
                  <a:ext cx="1825262" cy="329790"/>
                </a:xfrm>
                <a:prstGeom prst="parallelogram">
                  <a:avLst>
                    <a:gd name="adj" fmla="val 98312"/>
                  </a:avLst>
                </a:prstGeom>
                <a:solidFill>
                  <a:srgbClr val="FE500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en-US" sz="1600" b="1" i="1" u="none" strike="noStrike" dirty="0">
                      <a:solidFill>
                        <a:schemeClr val="bg1"/>
                      </a:solidFill>
                      <a:effectLst/>
                      <a:latin typeface="Century" panose="02040604050505020304" pitchFamily="18" charset="0"/>
                    </a:rPr>
                    <a:t>Classic</a:t>
                  </a:r>
                  <a:r>
                    <a:rPr lang="en-US" sz="1600" b="1" i="1" dirty="0">
                      <a:solidFill>
                        <a:schemeClr val="bg1"/>
                      </a:solidFill>
                      <a:latin typeface="Century" panose="02040604050505020304" pitchFamily="18" charset="0"/>
                    </a:rPr>
                    <a:t> </a:t>
                  </a:r>
                  <a:endParaRPr lang="id-ID" sz="1600" b="1" i="1" dirty="0">
                    <a:solidFill>
                      <a:schemeClr val="bg1"/>
                    </a:solidFill>
                    <a:latin typeface="Century" panose="02040604050505020304" pitchFamily="18" charset="0"/>
                    <a:ea typeface="Roboto" pitchFamily="2" charset="0"/>
                  </a:endParaRPr>
                </a:p>
              </p:txBody>
            </p:sp>
            <p:sp>
              <p:nvSpPr>
                <p:cNvPr id="279" name="Parallelogram 278">
                  <a:extLst>
                    <a:ext uri="{FF2B5EF4-FFF2-40B4-BE49-F238E27FC236}">
                      <a16:creationId xmlns:a16="http://schemas.microsoft.com/office/drawing/2014/main" id="{12E4F564-6842-015A-F442-27A2ACC85C9A}"/>
                    </a:ext>
                  </a:extLst>
                </p:cNvPr>
                <p:cNvSpPr/>
                <p:nvPr/>
              </p:nvSpPr>
              <p:spPr bwMode="auto">
                <a:xfrm>
                  <a:off x="2757194" y="3701643"/>
                  <a:ext cx="1893710" cy="329790"/>
                </a:xfrm>
                <a:prstGeom prst="parallelogram">
                  <a:avLst>
                    <a:gd name="adj" fmla="val 98312"/>
                  </a:avLst>
                </a:prstGeom>
                <a:solidFill>
                  <a:srgbClr val="FCB00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r>
                    <a:rPr lang="en-US" sz="1600" b="1" i="1" u="none" strike="noStrike" dirty="0">
                      <a:solidFill>
                        <a:schemeClr val="bg1"/>
                      </a:solidFill>
                      <a:effectLst/>
                      <a:latin typeface="Century" panose="02040604050505020304" pitchFamily="18" charset="0"/>
                    </a:rPr>
                    <a:t>Supreme</a:t>
                  </a:r>
                  <a:r>
                    <a:rPr lang="en-US" sz="1600" b="1" i="1" dirty="0">
                      <a:solidFill>
                        <a:schemeClr val="bg1"/>
                      </a:solidFill>
                      <a:latin typeface="Century" panose="02040604050505020304" pitchFamily="18" charset="0"/>
                    </a:rPr>
                    <a:t> </a:t>
                  </a:r>
                  <a:endParaRPr lang="id-ID" sz="1600" b="1" i="1" dirty="0">
                    <a:solidFill>
                      <a:schemeClr val="bg1"/>
                    </a:solidFill>
                    <a:latin typeface="Century" panose="02040604050505020304" pitchFamily="18" charset="0"/>
                    <a:ea typeface="Roboto" pitchFamily="2" charset="0"/>
                  </a:endParaRPr>
                </a:p>
              </p:txBody>
            </p:sp>
            <p:sp>
              <p:nvSpPr>
                <p:cNvPr id="280" name="Parallelogram 279">
                  <a:extLst>
                    <a:ext uri="{FF2B5EF4-FFF2-40B4-BE49-F238E27FC236}">
                      <a16:creationId xmlns:a16="http://schemas.microsoft.com/office/drawing/2014/main" id="{4B7429FF-AC0F-B48A-DF8D-A562DFCE517B}"/>
                    </a:ext>
                  </a:extLst>
                </p:cNvPr>
                <p:cNvSpPr/>
                <p:nvPr/>
              </p:nvSpPr>
              <p:spPr bwMode="auto">
                <a:xfrm>
                  <a:off x="4375289" y="3701643"/>
                  <a:ext cx="1717416" cy="329790"/>
                </a:xfrm>
                <a:prstGeom prst="parallelogram">
                  <a:avLst>
                    <a:gd name="adj" fmla="val 98312"/>
                  </a:avLst>
                </a:prstGeom>
                <a:solidFill>
                  <a:srgbClr val="8BCA0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r>
                    <a:rPr lang="en-US" sz="1600" b="1" i="1" u="none" strike="noStrike" dirty="0">
                      <a:solidFill>
                        <a:schemeClr val="bg1"/>
                      </a:solidFill>
                      <a:effectLst/>
                      <a:latin typeface="Century" panose="02040604050505020304" pitchFamily="18" charset="0"/>
                    </a:rPr>
                    <a:t>Veggie</a:t>
                  </a:r>
                  <a:r>
                    <a:rPr lang="en-US" sz="1600" b="1" i="1" dirty="0">
                      <a:solidFill>
                        <a:schemeClr val="bg1"/>
                      </a:solidFill>
                      <a:latin typeface="Century" panose="02040604050505020304" pitchFamily="18" charset="0"/>
                    </a:rPr>
                    <a:t> </a:t>
                  </a:r>
                  <a:endParaRPr lang="id-ID" sz="1600" b="1" i="1" dirty="0">
                    <a:solidFill>
                      <a:schemeClr val="bg1"/>
                    </a:solidFill>
                    <a:latin typeface="Century" panose="02040604050505020304" pitchFamily="18" charset="0"/>
                    <a:ea typeface="Roboto" pitchFamily="2" charset="0"/>
                  </a:endParaRPr>
                </a:p>
              </p:txBody>
            </p:sp>
            <p:sp>
              <p:nvSpPr>
                <p:cNvPr id="281" name="Down Arrow 59">
                  <a:extLst>
                    <a:ext uri="{FF2B5EF4-FFF2-40B4-BE49-F238E27FC236}">
                      <a16:creationId xmlns:a16="http://schemas.microsoft.com/office/drawing/2014/main" id="{4FA8DEC0-BC18-3B27-53DC-30654175D4DC}"/>
                    </a:ext>
                  </a:extLst>
                </p:cNvPr>
                <p:cNvSpPr/>
                <p:nvPr/>
              </p:nvSpPr>
              <p:spPr>
                <a:xfrm>
                  <a:off x="6247956" y="4206936"/>
                  <a:ext cx="1078086" cy="414648"/>
                </a:xfrm>
                <a:prstGeom prst="downArrow">
                  <a:avLst/>
                </a:prstGeom>
                <a:gradFill>
                  <a:gsLst>
                    <a:gs pos="0">
                      <a:schemeClr val="accent4">
                        <a:lumMod val="5000"/>
                        <a:lumOff val="95000"/>
                      </a:schemeClr>
                    </a:gs>
                    <a:gs pos="100000">
                      <a:srgbClr val="00AFFE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/>
                </a:p>
              </p:txBody>
            </p:sp>
            <p:sp>
              <p:nvSpPr>
                <p:cNvPr id="282" name="Down Arrow 63">
                  <a:extLst>
                    <a:ext uri="{FF2B5EF4-FFF2-40B4-BE49-F238E27FC236}">
                      <a16:creationId xmlns:a16="http://schemas.microsoft.com/office/drawing/2014/main" id="{7A4EF247-2F82-AE21-78F2-42A61425C05E}"/>
                    </a:ext>
                  </a:extLst>
                </p:cNvPr>
                <p:cNvSpPr/>
                <p:nvPr/>
              </p:nvSpPr>
              <p:spPr>
                <a:xfrm>
                  <a:off x="2968376" y="4206936"/>
                  <a:ext cx="1078086" cy="414648"/>
                </a:xfrm>
                <a:prstGeom prst="downArrow">
                  <a:avLst/>
                </a:prstGeom>
                <a:gradFill>
                  <a:gsLst>
                    <a:gs pos="0">
                      <a:schemeClr val="accent2">
                        <a:lumMod val="5000"/>
                        <a:lumOff val="95000"/>
                      </a:schemeClr>
                    </a:gs>
                    <a:gs pos="100000">
                      <a:srgbClr val="FCB00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/>
                </a:p>
              </p:txBody>
            </p:sp>
            <p:sp>
              <p:nvSpPr>
                <p:cNvPr id="283" name="Down Arrow 71">
                  <a:extLst>
                    <a:ext uri="{FF2B5EF4-FFF2-40B4-BE49-F238E27FC236}">
                      <a16:creationId xmlns:a16="http://schemas.microsoft.com/office/drawing/2014/main" id="{2C7BC092-0D00-1117-F5D4-43DC453F3244}"/>
                    </a:ext>
                  </a:extLst>
                </p:cNvPr>
                <p:cNvSpPr/>
                <p:nvPr/>
              </p:nvSpPr>
              <p:spPr>
                <a:xfrm flipV="1">
                  <a:off x="4866116" y="3115350"/>
                  <a:ext cx="1078086" cy="413684"/>
                </a:xfrm>
                <a:prstGeom prst="downArrow">
                  <a:avLst/>
                </a:prstGeom>
                <a:gradFill>
                  <a:gsLst>
                    <a:gs pos="0">
                      <a:schemeClr val="accent3">
                        <a:lumMod val="5000"/>
                        <a:lumOff val="95000"/>
                      </a:schemeClr>
                    </a:gs>
                    <a:gs pos="100000">
                      <a:srgbClr val="8BCA01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/>
                </a:p>
              </p:txBody>
            </p:sp>
            <p:sp>
              <p:nvSpPr>
                <p:cNvPr id="284" name="Down Arrow 75">
                  <a:extLst>
                    <a:ext uri="{FF2B5EF4-FFF2-40B4-BE49-F238E27FC236}">
                      <a16:creationId xmlns:a16="http://schemas.microsoft.com/office/drawing/2014/main" id="{CDEC0448-29E3-B7F2-0453-05C8C6100603}"/>
                    </a:ext>
                  </a:extLst>
                </p:cNvPr>
                <p:cNvSpPr/>
                <p:nvPr/>
              </p:nvSpPr>
              <p:spPr>
                <a:xfrm flipV="1">
                  <a:off x="1586536" y="3115350"/>
                  <a:ext cx="1078086" cy="413684"/>
                </a:xfrm>
                <a:prstGeom prst="downArrow">
                  <a:avLst/>
                </a:prstGeom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E5001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/>
                </a:p>
              </p:txBody>
            </p:sp>
          </p:grpSp>
        </p:grpSp>
        <p:sp>
          <p:nvSpPr>
            <p:cNvPr id="285" name="TextBox 284">
              <a:extLst>
                <a:ext uri="{FF2B5EF4-FFF2-40B4-BE49-F238E27FC236}">
                  <a16:creationId xmlns:a16="http://schemas.microsoft.com/office/drawing/2014/main" id="{5BE06F2E-CB61-E9D4-DC1A-FD1895805A92}"/>
                </a:ext>
              </a:extLst>
            </p:cNvPr>
            <p:cNvSpPr txBox="1"/>
            <p:nvPr/>
          </p:nvSpPr>
          <p:spPr>
            <a:xfrm>
              <a:off x="6953250" y="3019425"/>
              <a:ext cx="15144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1" i="1" u="none" strike="noStrike" dirty="0">
                  <a:solidFill>
                    <a:schemeClr val="bg1"/>
                  </a:solidFill>
                  <a:effectLst/>
                  <a:latin typeface="Century" panose="02040604050505020304" pitchFamily="18" charset="0"/>
                </a:rPr>
                <a:t>14543</a:t>
              </a:r>
              <a:r>
                <a:rPr lang="en-US" b="1" i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</a:t>
              </a:r>
            </a:p>
          </p:txBody>
        </p:sp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DB737DA2-882B-FF1D-9C11-EF0769A17546}"/>
                </a:ext>
              </a:extLst>
            </p:cNvPr>
            <p:cNvSpPr txBox="1"/>
            <p:nvPr/>
          </p:nvSpPr>
          <p:spPr>
            <a:xfrm>
              <a:off x="8067675" y="5000625"/>
              <a:ext cx="15144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1" i="1" u="none" strike="noStrike" dirty="0">
                  <a:solidFill>
                    <a:schemeClr val="bg1"/>
                  </a:solidFill>
                  <a:effectLst/>
                  <a:latin typeface="Century" panose="02040604050505020304" pitchFamily="18" charset="0"/>
                </a:rPr>
                <a:t>11755</a:t>
              </a:r>
              <a:r>
                <a:rPr lang="en-US" b="1" i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</a:t>
              </a:r>
            </a:p>
          </p:txBody>
        </p:sp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D4EA40F1-CB0D-D082-F9D1-E3C478757DE9}"/>
                </a:ext>
              </a:extLst>
            </p:cNvPr>
            <p:cNvSpPr txBox="1"/>
            <p:nvPr/>
          </p:nvSpPr>
          <p:spPr>
            <a:xfrm>
              <a:off x="9639300" y="2952750"/>
              <a:ext cx="15144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u="none" strike="noStrike" dirty="0">
                  <a:solidFill>
                    <a:schemeClr val="bg1"/>
                  </a:solidFill>
                  <a:effectLst/>
                  <a:latin typeface="Century" panose="02040604050505020304" pitchFamily="18" charset="0"/>
                </a:rPr>
                <a:t>11710</a:t>
              </a:r>
              <a:r>
                <a:rPr lang="en-US" b="1" i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</a:t>
              </a:r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2200307F-1F9D-1513-C739-F3A2CB95E3CF}"/>
                </a:ext>
              </a:extLst>
            </p:cNvPr>
            <p:cNvSpPr txBox="1"/>
            <p:nvPr/>
          </p:nvSpPr>
          <p:spPr>
            <a:xfrm>
              <a:off x="10810875" y="5076825"/>
              <a:ext cx="15144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1" i="1" u="none" strike="noStrike" dirty="0">
                  <a:solidFill>
                    <a:schemeClr val="bg1"/>
                  </a:solidFill>
                  <a:effectLst/>
                  <a:latin typeface="Century" panose="02040604050505020304" pitchFamily="18" charset="0"/>
                </a:rPr>
                <a:t>10612</a:t>
              </a:r>
              <a:r>
                <a:rPr lang="en-US" b="1" i="1" dirty="0">
                  <a:solidFill>
                    <a:schemeClr val="bg1"/>
                  </a:solidFill>
                  <a:latin typeface="Century" panose="02040604050505020304" pitchFamily="18" charset="0"/>
                </a:rPr>
                <a:t> </a:t>
              </a:r>
            </a:p>
          </p:txBody>
        </p:sp>
      </p:grpSp>
      <p:sp>
        <p:nvSpPr>
          <p:cNvPr id="289" name="TextBox 55">
            <a:extLst>
              <a:ext uri="{FF2B5EF4-FFF2-40B4-BE49-F238E27FC236}">
                <a16:creationId xmlns:a16="http://schemas.microsoft.com/office/drawing/2014/main" id="{29514701-4E76-2ACF-AD3E-84390F0A2D7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696075" y="1550670"/>
            <a:ext cx="5334000" cy="44196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i="1" dirty="0">
                <a:solidFill>
                  <a:schemeClr val="bg1"/>
                </a:solidFill>
                <a:latin typeface="Century" panose="02040604050505020304" pitchFamily="18" charset="0"/>
              </a:rPr>
              <a:t> </a:t>
            </a:r>
            <a:r>
              <a:rPr lang="en-US" sz="2000" b="1" i="1" dirty="0">
                <a:solidFill>
                  <a:srgbClr val="FF7C80"/>
                </a:solidFill>
                <a:latin typeface="Century" panose="02040604050505020304" pitchFamily="18" charset="0"/>
              </a:rPr>
              <a:t>Classic</a:t>
            </a:r>
            <a:r>
              <a:rPr lang="en-US" sz="2000" b="1" i="1" baseline="0" dirty="0">
                <a:solidFill>
                  <a:srgbClr val="FF7C80"/>
                </a:solidFill>
                <a:latin typeface="Century" panose="02040604050505020304" pitchFamily="18" charset="0"/>
              </a:rPr>
              <a:t> Category </a:t>
            </a:r>
            <a:r>
              <a:rPr lang="en-US" sz="2000" b="1" i="1" baseline="0" dirty="0">
                <a:solidFill>
                  <a:schemeClr val="bg1"/>
                </a:solidFill>
                <a:latin typeface="Century" panose="02040604050505020304" pitchFamily="18" charset="0"/>
              </a:rPr>
              <a:t>Contribute  to </a:t>
            </a:r>
            <a:r>
              <a:rPr lang="en-US" sz="2000" b="1" i="1" baseline="0" dirty="0">
                <a:solidFill>
                  <a:srgbClr val="00B0F0"/>
                </a:solidFill>
                <a:latin typeface="Century" panose="02040604050505020304" pitchFamily="18" charset="0"/>
              </a:rPr>
              <a:t>maximum</a:t>
            </a:r>
            <a:r>
              <a:rPr lang="en-US" sz="2000" b="1" i="1" baseline="0" dirty="0">
                <a:solidFill>
                  <a:schemeClr val="bg1"/>
                </a:solidFill>
                <a:latin typeface="Century" panose="02040604050505020304" pitchFamily="18" charset="0"/>
              </a:rPr>
              <a:t> sales &amp; orders</a:t>
            </a:r>
            <a:endParaRPr lang="en-US" sz="2000" b="1" i="1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  <p:sp>
        <p:nvSpPr>
          <p:cNvPr id="290" name="TextBox 57">
            <a:extLst>
              <a:ext uri="{FF2B5EF4-FFF2-40B4-BE49-F238E27FC236}">
                <a16:creationId xmlns:a16="http://schemas.microsoft.com/office/drawing/2014/main" id="{3BC7FB71-A475-4AA8-9FE3-AA087656D17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661784" y="5817870"/>
            <a:ext cx="5330191" cy="44196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i="1" dirty="0">
                <a:solidFill>
                  <a:srgbClr val="00FF00"/>
                </a:solidFill>
                <a:latin typeface="Century" panose="02040604050505020304" pitchFamily="18" charset="0"/>
              </a:rPr>
              <a:t>Large</a:t>
            </a:r>
            <a:r>
              <a:rPr lang="en-US" sz="2000" b="1" i="1" baseline="0" dirty="0">
                <a:solidFill>
                  <a:srgbClr val="00FF00"/>
                </a:solidFill>
                <a:latin typeface="Century" panose="02040604050505020304" pitchFamily="18" charset="0"/>
              </a:rPr>
              <a:t> Size Pizza </a:t>
            </a:r>
            <a:r>
              <a:rPr lang="en-US" sz="2000" b="1" i="1" baseline="0" dirty="0">
                <a:solidFill>
                  <a:schemeClr val="bg1"/>
                </a:solidFill>
                <a:latin typeface="Century" panose="02040604050505020304" pitchFamily="18" charset="0"/>
              </a:rPr>
              <a:t>Contribute to </a:t>
            </a:r>
            <a:r>
              <a:rPr lang="en-US" sz="2000" b="1" i="1" baseline="0" dirty="0">
                <a:solidFill>
                  <a:srgbClr val="7030A0"/>
                </a:solidFill>
                <a:latin typeface="Century" panose="02040604050505020304" pitchFamily="18" charset="0"/>
              </a:rPr>
              <a:t>Maximum</a:t>
            </a:r>
            <a:r>
              <a:rPr lang="en-US" sz="2000" b="1" i="1" baseline="0" dirty="0">
                <a:solidFill>
                  <a:schemeClr val="bg1"/>
                </a:solidFill>
                <a:latin typeface="Century" panose="02040604050505020304" pitchFamily="18" charset="0"/>
              </a:rPr>
              <a:t> Sales</a:t>
            </a:r>
            <a:endParaRPr lang="en-US" sz="2000" b="1" i="1" dirty="0">
              <a:solidFill>
                <a:schemeClr val="bg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13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4E5E83E-A7F3-4FEF-9415-9E6E72F56F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8321A9"/>
              </a:gs>
              <a:gs pos="72000">
                <a:srgbClr val="5B21AE"/>
              </a:gs>
              <a:gs pos="95000">
                <a:srgbClr val="501F9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7BD64881-B39E-41C0-BCEB-0480685F222E}"/>
              </a:ext>
            </a:extLst>
          </p:cNvPr>
          <p:cNvSpPr/>
          <p:nvPr/>
        </p:nvSpPr>
        <p:spPr>
          <a:xfrm>
            <a:off x="1295400" y="0"/>
            <a:ext cx="9601200" cy="6858000"/>
          </a:xfrm>
          <a:custGeom>
            <a:avLst/>
            <a:gdLst>
              <a:gd name="connsiteX0" fmla="*/ 4907478 w 9601200"/>
              <a:gd name="connsiteY0" fmla="*/ 0 h 6858000"/>
              <a:gd name="connsiteX1" fmla="*/ 5600700 w 9601200"/>
              <a:gd name="connsiteY1" fmla="*/ 0 h 6858000"/>
              <a:gd name="connsiteX2" fmla="*/ 9601200 w 9601200"/>
              <a:gd name="connsiteY2" fmla="*/ 3429000 h 6858000"/>
              <a:gd name="connsiteX3" fmla="*/ 5600700 w 9601200"/>
              <a:gd name="connsiteY3" fmla="*/ 6858000 h 6858000"/>
              <a:gd name="connsiteX4" fmla="*/ 4907478 w 9601200"/>
              <a:gd name="connsiteY4" fmla="*/ 6858000 h 6858000"/>
              <a:gd name="connsiteX5" fmla="*/ 8915400 w 9601200"/>
              <a:gd name="connsiteY5" fmla="*/ 3429000 h 6858000"/>
              <a:gd name="connsiteX6" fmla="*/ 4000501 w 9601200"/>
              <a:gd name="connsiteY6" fmla="*/ 0 h 6858000"/>
              <a:gd name="connsiteX7" fmla="*/ 4693722 w 9601200"/>
              <a:gd name="connsiteY7" fmla="*/ 0 h 6858000"/>
              <a:gd name="connsiteX8" fmla="*/ 685800 w 9601200"/>
              <a:gd name="connsiteY8" fmla="*/ 3429000 h 6858000"/>
              <a:gd name="connsiteX9" fmla="*/ 4693722 w 9601200"/>
              <a:gd name="connsiteY9" fmla="*/ 6858000 h 6858000"/>
              <a:gd name="connsiteX10" fmla="*/ 4000500 w 9601200"/>
              <a:gd name="connsiteY10" fmla="*/ 6858000 h 6858000"/>
              <a:gd name="connsiteX11" fmla="*/ 0 w 9601200"/>
              <a:gd name="connsiteY11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601200" h="6858000">
                <a:moveTo>
                  <a:pt x="4907478" y="0"/>
                </a:moveTo>
                <a:lnTo>
                  <a:pt x="5600700" y="0"/>
                </a:lnTo>
                <a:lnTo>
                  <a:pt x="9601200" y="3429000"/>
                </a:lnTo>
                <a:lnTo>
                  <a:pt x="5600700" y="6858000"/>
                </a:lnTo>
                <a:lnTo>
                  <a:pt x="4907478" y="6858000"/>
                </a:lnTo>
                <a:lnTo>
                  <a:pt x="8915400" y="3429000"/>
                </a:lnTo>
                <a:close/>
                <a:moveTo>
                  <a:pt x="4000501" y="0"/>
                </a:moveTo>
                <a:lnTo>
                  <a:pt x="4693722" y="0"/>
                </a:lnTo>
                <a:lnTo>
                  <a:pt x="685800" y="3429000"/>
                </a:lnTo>
                <a:lnTo>
                  <a:pt x="4693722" y="6858000"/>
                </a:lnTo>
                <a:lnTo>
                  <a:pt x="4000500" y="6858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rgbClr val="B579D9"/>
              </a:gs>
              <a:gs pos="80000">
                <a:srgbClr val="702BE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703ABE08-185D-46EB-ADF0-648431DF865B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custGeom>
            <a:avLst/>
            <a:gdLst>
              <a:gd name="connsiteX0" fmla="*/ 7902039 w 12191999"/>
              <a:gd name="connsiteY0" fmla="*/ 0 h 6858000"/>
              <a:gd name="connsiteX1" fmla="*/ 8595261 w 12191999"/>
              <a:gd name="connsiteY1" fmla="*/ 0 h 6858000"/>
              <a:gd name="connsiteX2" fmla="*/ 12191999 w 12191999"/>
              <a:gd name="connsiteY2" fmla="*/ 3082918 h 6858000"/>
              <a:gd name="connsiteX3" fmla="*/ 12191999 w 12191999"/>
              <a:gd name="connsiteY3" fmla="*/ 3775082 h 6858000"/>
              <a:gd name="connsiteX4" fmla="*/ 8595261 w 12191999"/>
              <a:gd name="connsiteY4" fmla="*/ 6858000 h 6858000"/>
              <a:gd name="connsiteX5" fmla="*/ 7902039 w 12191999"/>
              <a:gd name="connsiteY5" fmla="*/ 6858000 h 6858000"/>
              <a:gd name="connsiteX6" fmla="*/ 11909961 w 12191999"/>
              <a:gd name="connsiteY6" fmla="*/ 3429000 h 6858000"/>
              <a:gd name="connsiteX7" fmla="*/ 3596740 w 12191999"/>
              <a:gd name="connsiteY7" fmla="*/ 0 h 6858000"/>
              <a:gd name="connsiteX8" fmla="*/ 4289961 w 12191999"/>
              <a:gd name="connsiteY8" fmla="*/ 0 h 6858000"/>
              <a:gd name="connsiteX9" fmla="*/ 282039 w 12191999"/>
              <a:gd name="connsiteY9" fmla="*/ 3429000 h 6858000"/>
              <a:gd name="connsiteX10" fmla="*/ 4289961 w 12191999"/>
              <a:gd name="connsiteY10" fmla="*/ 6858000 h 6858000"/>
              <a:gd name="connsiteX11" fmla="*/ 3596739 w 12191999"/>
              <a:gd name="connsiteY11" fmla="*/ 6858000 h 6858000"/>
              <a:gd name="connsiteX12" fmla="*/ 0 w 12191999"/>
              <a:gd name="connsiteY12" fmla="*/ 3775081 h 6858000"/>
              <a:gd name="connsiteX13" fmla="*/ 0 w 12191999"/>
              <a:gd name="connsiteY13" fmla="*/ 308291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1999" h="6858000">
                <a:moveTo>
                  <a:pt x="7902039" y="0"/>
                </a:moveTo>
                <a:lnTo>
                  <a:pt x="8595261" y="0"/>
                </a:lnTo>
                <a:lnTo>
                  <a:pt x="12191999" y="3082918"/>
                </a:lnTo>
                <a:lnTo>
                  <a:pt x="12191999" y="3775082"/>
                </a:lnTo>
                <a:lnTo>
                  <a:pt x="8595261" y="6858000"/>
                </a:lnTo>
                <a:lnTo>
                  <a:pt x="7902039" y="6858000"/>
                </a:lnTo>
                <a:lnTo>
                  <a:pt x="11909961" y="3429000"/>
                </a:lnTo>
                <a:close/>
                <a:moveTo>
                  <a:pt x="3596740" y="0"/>
                </a:moveTo>
                <a:lnTo>
                  <a:pt x="4289961" y="0"/>
                </a:lnTo>
                <a:lnTo>
                  <a:pt x="282039" y="3429000"/>
                </a:lnTo>
                <a:lnTo>
                  <a:pt x="4289961" y="6858000"/>
                </a:lnTo>
                <a:lnTo>
                  <a:pt x="3596739" y="6858000"/>
                </a:lnTo>
                <a:lnTo>
                  <a:pt x="0" y="3775081"/>
                </a:lnTo>
                <a:lnTo>
                  <a:pt x="0" y="3082919"/>
                </a:lnTo>
                <a:close/>
              </a:path>
            </a:pathLst>
          </a:custGeom>
          <a:gradFill>
            <a:gsLst>
              <a:gs pos="0">
                <a:srgbClr val="B579D9"/>
              </a:gs>
              <a:gs pos="80000">
                <a:srgbClr val="702BE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50AA4C19-DF56-43D4-800F-BA16B88C83F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4641429 h 6858000"/>
              <a:gd name="connsiteX1" fmla="*/ 12192000 w 12192000"/>
              <a:gd name="connsiteY1" fmla="*/ 5231507 h 6858000"/>
              <a:gd name="connsiteX2" fmla="*/ 10294424 w 12192000"/>
              <a:gd name="connsiteY2" fmla="*/ 6858000 h 6858000"/>
              <a:gd name="connsiteX3" fmla="*/ 9601202 w 12192000"/>
              <a:gd name="connsiteY3" fmla="*/ 6858000 h 6858000"/>
              <a:gd name="connsiteX4" fmla="*/ 0 w 12192000"/>
              <a:gd name="connsiteY4" fmla="*/ 4641427 h 6858000"/>
              <a:gd name="connsiteX5" fmla="*/ 2590800 w 12192000"/>
              <a:gd name="connsiteY5" fmla="*/ 6858000 h 6858000"/>
              <a:gd name="connsiteX6" fmla="*/ 1897578 w 12192000"/>
              <a:gd name="connsiteY6" fmla="*/ 6858000 h 6858000"/>
              <a:gd name="connsiteX7" fmla="*/ 0 w 12192000"/>
              <a:gd name="connsiteY7" fmla="*/ 5231505 h 6858000"/>
              <a:gd name="connsiteX8" fmla="*/ 9601202 w 12192000"/>
              <a:gd name="connsiteY8" fmla="*/ 0 h 6858000"/>
              <a:gd name="connsiteX9" fmla="*/ 10294424 w 12192000"/>
              <a:gd name="connsiteY9" fmla="*/ 0 h 6858000"/>
              <a:gd name="connsiteX10" fmla="*/ 12192000 w 12192000"/>
              <a:gd name="connsiteY10" fmla="*/ 1626494 h 6858000"/>
              <a:gd name="connsiteX11" fmla="*/ 12192000 w 12192000"/>
              <a:gd name="connsiteY11" fmla="*/ 2216572 h 6858000"/>
              <a:gd name="connsiteX12" fmla="*/ 1897579 w 12192000"/>
              <a:gd name="connsiteY12" fmla="*/ 0 h 6858000"/>
              <a:gd name="connsiteX13" fmla="*/ 2590800 w 12192000"/>
              <a:gd name="connsiteY13" fmla="*/ 0 h 6858000"/>
              <a:gd name="connsiteX14" fmla="*/ 0 w 12192000"/>
              <a:gd name="connsiteY14" fmla="*/ 2216574 h 6858000"/>
              <a:gd name="connsiteX15" fmla="*/ 0 w 12192000"/>
              <a:gd name="connsiteY15" fmla="*/ 16264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12192000" y="4641429"/>
                </a:moveTo>
                <a:lnTo>
                  <a:pt x="12192000" y="5231507"/>
                </a:lnTo>
                <a:lnTo>
                  <a:pt x="10294424" y="6858000"/>
                </a:lnTo>
                <a:lnTo>
                  <a:pt x="9601202" y="6858000"/>
                </a:lnTo>
                <a:close/>
                <a:moveTo>
                  <a:pt x="0" y="4641427"/>
                </a:moveTo>
                <a:lnTo>
                  <a:pt x="2590800" y="6858000"/>
                </a:lnTo>
                <a:lnTo>
                  <a:pt x="1897578" y="6858000"/>
                </a:lnTo>
                <a:lnTo>
                  <a:pt x="0" y="5231505"/>
                </a:lnTo>
                <a:close/>
                <a:moveTo>
                  <a:pt x="9601202" y="0"/>
                </a:moveTo>
                <a:lnTo>
                  <a:pt x="10294424" y="0"/>
                </a:lnTo>
                <a:lnTo>
                  <a:pt x="12192000" y="1626494"/>
                </a:lnTo>
                <a:lnTo>
                  <a:pt x="12192000" y="2216572"/>
                </a:lnTo>
                <a:close/>
                <a:moveTo>
                  <a:pt x="1897579" y="0"/>
                </a:moveTo>
                <a:lnTo>
                  <a:pt x="2590800" y="0"/>
                </a:lnTo>
                <a:lnTo>
                  <a:pt x="0" y="2216574"/>
                </a:lnTo>
                <a:lnTo>
                  <a:pt x="0" y="1626496"/>
                </a:lnTo>
                <a:close/>
              </a:path>
            </a:pathLst>
          </a:custGeom>
          <a:gradFill>
            <a:gsLst>
              <a:gs pos="0">
                <a:srgbClr val="B579D9"/>
              </a:gs>
              <a:gs pos="80000">
                <a:srgbClr val="702BE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DFCED1C-FF2A-4203-BB7C-1659757E4D0A}"/>
              </a:ext>
            </a:extLst>
          </p:cNvPr>
          <p:cNvSpPr txBox="1"/>
          <p:nvPr/>
        </p:nvSpPr>
        <p:spPr>
          <a:xfrm>
            <a:off x="2277123" y="2674948"/>
            <a:ext cx="76377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0" b="1" dirty="0">
                <a:solidFill>
                  <a:schemeClr val="bg1"/>
                </a:solidFill>
                <a:latin typeface="Montserrat" panose="00000500000000000000" pitchFamily="50" charset="0"/>
              </a:rPr>
              <a:t>Thank Y</a:t>
            </a:r>
            <a:r>
              <a:rPr lang="en-US" sz="9600" b="1" dirty="0">
                <a:solidFill>
                  <a:schemeClr val="bg1"/>
                </a:solidFill>
                <a:latin typeface="Lucida Handwriting" panose="03010101010101010101" pitchFamily="66" charset="0"/>
              </a:rPr>
              <a:t>  </a:t>
            </a:r>
            <a:r>
              <a:rPr lang="en-US" sz="9000" b="1" dirty="0">
                <a:solidFill>
                  <a:schemeClr val="bg1"/>
                </a:solidFill>
                <a:latin typeface="Montserrat" panose="00000500000000000000" pitchFamily="50" charset="0"/>
              </a:rPr>
              <a:t>u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362D931C-7D5B-445D-AAF4-6B7C47F9B973}"/>
              </a:ext>
            </a:extLst>
          </p:cNvPr>
          <p:cNvGrpSpPr/>
          <p:nvPr/>
        </p:nvGrpSpPr>
        <p:grpSpPr>
          <a:xfrm>
            <a:off x="1551712" y="-1261457"/>
            <a:ext cx="1450821" cy="1480771"/>
            <a:chOff x="4838329" y="2006352"/>
            <a:chExt cx="1450821" cy="1480771"/>
          </a:xfrm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FFB5D69E-B326-42DE-B6FF-3790FD17C62F}"/>
                </a:ext>
              </a:extLst>
            </p:cNvPr>
            <p:cNvSpPr/>
            <p:nvPr/>
          </p:nvSpPr>
          <p:spPr>
            <a:xfrm>
              <a:off x="4879400" y="2077373"/>
              <a:ext cx="1409750" cy="14097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  <a:effectLst>
              <a:softEdge rad="266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F0E45BC-3DC1-4AC5-A90C-9780CEABF6DA}"/>
                </a:ext>
              </a:extLst>
            </p:cNvPr>
            <p:cNvSpPr/>
            <p:nvPr/>
          </p:nvSpPr>
          <p:spPr>
            <a:xfrm>
              <a:off x="4838329" y="2006352"/>
              <a:ext cx="941832" cy="941832"/>
            </a:xfrm>
            <a:prstGeom prst="ellipse">
              <a:avLst/>
            </a:prstGeom>
            <a:gradFill flip="none" rotWithShape="1">
              <a:gsLst>
                <a:gs pos="6000">
                  <a:srgbClr val="FFFFFF"/>
                </a:gs>
                <a:gs pos="19000">
                  <a:srgbClr val="CB9FE4"/>
                </a:gs>
                <a:gs pos="30000">
                  <a:srgbClr val="9261C7"/>
                </a:gs>
                <a:gs pos="56000">
                  <a:srgbClr val="362198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FD916DC-4844-4E62-B2D5-3BA58B2EE011}"/>
              </a:ext>
            </a:extLst>
          </p:cNvPr>
          <p:cNvGrpSpPr/>
          <p:nvPr/>
        </p:nvGrpSpPr>
        <p:grpSpPr>
          <a:xfrm>
            <a:off x="7829551" y="3321695"/>
            <a:ext cx="461689" cy="366929"/>
            <a:chOff x="7829551" y="3321695"/>
            <a:chExt cx="461689" cy="366929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0DB675-54AE-440A-8699-D9A06263DC83}"/>
                </a:ext>
              </a:extLst>
            </p:cNvPr>
            <p:cNvSpPr/>
            <p:nvPr/>
          </p:nvSpPr>
          <p:spPr>
            <a:xfrm>
              <a:off x="7829551" y="3321695"/>
              <a:ext cx="107950" cy="15875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5ADD876-DF1B-4060-844E-0E649F9A21AA}"/>
                </a:ext>
              </a:extLst>
            </p:cNvPr>
            <p:cNvSpPr/>
            <p:nvPr/>
          </p:nvSpPr>
          <p:spPr>
            <a:xfrm>
              <a:off x="8183290" y="3321695"/>
              <a:ext cx="107950" cy="158750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7B205D4D-49C2-492A-9656-BBA3553ECFE1}"/>
                </a:ext>
              </a:extLst>
            </p:cNvPr>
            <p:cNvSpPr/>
            <p:nvPr/>
          </p:nvSpPr>
          <p:spPr>
            <a:xfrm>
              <a:off x="7834971" y="3334885"/>
              <a:ext cx="444499" cy="353739"/>
            </a:xfrm>
            <a:prstGeom prst="arc">
              <a:avLst>
                <a:gd name="adj1" fmla="val 1224950"/>
                <a:gd name="adj2" fmla="val 9248795"/>
              </a:avLst>
            </a:prstGeom>
            <a:ln w="19050" cap="rnd">
              <a:solidFill>
                <a:schemeClr val="bg1">
                  <a:alpha val="6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94838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42" presetClass="path" presetSubtype="0" accel="40000" fill="hold" nodeType="afterEffect" p14:presetBounceEnd="4875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25E-6 0.00047 L 0.4957 0.62315 " pathEditMode="relative" rAng="0" ptsTypes="AA" p14:bounceEnd="48750">
                                          <p:cBhvr>
                                            <p:cTn id="12" dur="8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779" y="3113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0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42" presetClass="path" presetSubtype="0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25E-6 0.00047 L 0.4957 0.62315 " pathEditMode="relative" rAng="0" ptsTypes="AA">
                                          <p:cBhvr>
                                            <p:cTn id="12" dur="8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4779" y="3113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0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9" grpId="0"/>
        </p:bldLst>
      </p:timing>
    </mc:Fallback>
  </mc:AlternateContent>
</p:sld>
</file>

<file path=ppt/theme/theme1.xml><?xml version="1.0" encoding="utf-8"?>
<a:theme xmlns:a="http://schemas.openxmlformats.org/drawingml/2006/main" name="SwellVTI">
  <a:themeElements>
    <a:clrScheme name="AnalogousFromLightSeedLeftStep">
      <a:dk1>
        <a:srgbClr val="000000"/>
      </a:dk1>
      <a:lt1>
        <a:srgbClr val="FFFFFF"/>
      </a:lt1>
      <a:dk2>
        <a:srgbClr val="3B213A"/>
      </a:dk2>
      <a:lt2>
        <a:srgbClr val="E3E2E8"/>
      </a:lt2>
      <a:accent1>
        <a:srgbClr val="93A94E"/>
      </a:accent1>
      <a:accent2>
        <a:srgbClr val="B6A03C"/>
      </a:accent2>
      <a:accent3>
        <a:srgbClr val="EA8946"/>
      </a:accent3>
      <a:accent4>
        <a:srgbClr val="EB4E4F"/>
      </a:accent4>
      <a:accent5>
        <a:srgbClr val="EE6EA5"/>
      </a:accent5>
      <a:accent6>
        <a:srgbClr val="EB4ED2"/>
      </a:accent6>
      <a:hlink>
        <a:srgbClr val="7A69AE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463</Words>
  <Application>Microsoft Office PowerPoint</Application>
  <PresentationFormat>Widescreen</PresentationFormat>
  <Paragraphs>91</Paragraphs>
  <Slides>9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Arial</vt:lpstr>
      <vt:lpstr>Calibri</vt:lpstr>
      <vt:lpstr>Calibri Light</vt:lpstr>
      <vt:lpstr>Century</vt:lpstr>
      <vt:lpstr>Century Gothic</vt:lpstr>
      <vt:lpstr>Gill Sans</vt:lpstr>
      <vt:lpstr>Lucida Handwriting</vt:lpstr>
      <vt:lpstr>Montserrat</vt:lpstr>
      <vt:lpstr>Neue Haas Grotesk Text Pro</vt:lpstr>
      <vt:lpstr>Roboto</vt:lpstr>
      <vt:lpstr>Roboto Light</vt:lpstr>
      <vt:lpstr>SwellVTI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HONEY JAIN</dc:creator>
  <cp:lastModifiedBy>HONEY JAIN</cp:lastModifiedBy>
  <cp:revision>21</cp:revision>
  <dcterms:created xsi:type="dcterms:W3CDTF">2023-09-11T13:12:53Z</dcterms:created>
  <dcterms:modified xsi:type="dcterms:W3CDTF">2023-09-16T10:11:22Z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2023-09-11T18:18:30Z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646d06ad-af1a-4769-9f18-6eb9b0561a7b</vt:lpwstr>
  </property>
  <property fmtid="{D5CDD505-2E9C-101B-9397-08002B2CF9AE}" pid="7" name="MSIP_Label_defa4170-0d19-0005-0004-bc88714345d2_ActionId">
    <vt:lpwstr>a1493ba4-e9ec-4627-a2bf-2880ebf6c111</vt:lpwstr>
  </property>
  <property fmtid="{D5CDD505-2E9C-101B-9397-08002B2CF9AE}" pid="8" name="MSIP_Label_defa4170-0d19-0005-0004-bc88714345d2_ContentBits">
    <vt:lpwstr>0</vt:lpwstr>
  </property>
</Properties>
</file>

<file path=docProps/thumbnail.jpeg>
</file>